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317" r:id="rId5"/>
    <p:sldId id="269" r:id="rId6"/>
    <p:sldId id="268" r:id="rId7"/>
    <p:sldId id="259" r:id="rId8"/>
    <p:sldId id="260" r:id="rId9"/>
    <p:sldId id="262" r:id="rId10"/>
    <p:sldId id="273" r:id="rId11"/>
    <p:sldId id="274" r:id="rId12"/>
    <p:sldId id="276" r:id="rId13"/>
    <p:sldId id="277" r:id="rId14"/>
    <p:sldId id="278" r:id="rId15"/>
    <p:sldId id="279" r:id="rId16"/>
    <p:sldId id="280" r:id="rId17"/>
    <p:sldId id="281" r:id="rId18"/>
    <p:sldId id="282" r:id="rId19"/>
    <p:sldId id="283" r:id="rId20"/>
    <p:sldId id="318" r:id="rId21"/>
    <p:sldId id="284" r:id="rId22"/>
    <p:sldId id="285" r:id="rId23"/>
    <p:sldId id="286" r:id="rId24"/>
    <p:sldId id="289" r:id="rId25"/>
    <p:sldId id="290" r:id="rId26"/>
    <p:sldId id="291" r:id="rId27"/>
    <p:sldId id="292" r:id="rId28"/>
    <p:sldId id="293" r:id="rId29"/>
    <p:sldId id="294" r:id="rId30"/>
    <p:sldId id="295" r:id="rId31"/>
    <p:sldId id="296" r:id="rId32"/>
    <p:sldId id="297" r:id="rId33"/>
    <p:sldId id="298" r:id="rId34"/>
    <p:sldId id="299" r:id="rId35"/>
    <p:sldId id="301" r:id="rId36"/>
    <p:sldId id="302" r:id="rId37"/>
    <p:sldId id="303" r:id="rId38"/>
    <p:sldId id="304" r:id="rId39"/>
    <p:sldId id="305" r:id="rId40"/>
    <p:sldId id="306" r:id="rId41"/>
    <p:sldId id="307" r:id="rId42"/>
    <p:sldId id="300" r:id="rId43"/>
    <p:sldId id="319" r:id="rId44"/>
    <p:sldId id="320" r:id="rId45"/>
    <p:sldId id="321" r:id="rId46"/>
    <p:sldId id="322" r:id="rId47"/>
    <p:sldId id="323" r:id="rId48"/>
    <p:sldId id="324" r:id="rId49"/>
    <p:sldId id="325" r:id="rId50"/>
    <p:sldId id="326" r:id="rId51"/>
    <p:sldId id="308" r:id="rId52"/>
    <p:sldId id="309" r:id="rId53"/>
    <p:sldId id="310" r:id="rId54"/>
    <p:sldId id="311" r:id="rId55"/>
    <p:sldId id="312" r:id="rId56"/>
    <p:sldId id="313" r:id="rId57"/>
    <p:sldId id="314" r:id="rId58"/>
    <p:sldId id="315" r:id="rId59"/>
    <p:sldId id="327" r:id="rId60"/>
    <p:sldId id="328" r:id="rId61"/>
    <p:sldId id="264" r:id="rId62"/>
    <p:sldId id="265" r:id="rId63"/>
    <p:sldId id="329" r:id="rId64"/>
    <p:sldId id="266" r:id="rId6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309" autoAdjust="0"/>
    <p:restoredTop sz="94660"/>
  </p:normalViewPr>
  <p:slideViewPr>
    <p:cSldViewPr>
      <p:cViewPr varScale="1">
        <p:scale>
          <a:sx n="69" d="100"/>
          <a:sy n="69" d="100"/>
        </p:scale>
        <p:origin x="-1710"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1219200" y="3886200"/>
            <a:ext cx="6858000" cy="990600"/>
          </a:xfrm>
        </p:spPr>
        <p:txBody>
          <a:bodyPr anchor="t" anchorCtr="0"/>
          <a:lstStyle>
            <a:lvl1pPr algn="r">
              <a:defRPr sz="3200">
                <a:solidFill>
                  <a:schemeClr val="tx1"/>
                </a:solidFill>
              </a:defRPr>
            </a:lvl1pPr>
          </a:lstStyle>
          <a:p>
            <a:r>
              <a:rPr kumimoji="0" lang="en-US" smtClean="0"/>
              <a:t>Click to edit Master title style</a:t>
            </a:r>
            <a:endParaRPr kumimoji="0" lang="en-US"/>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6400800" y="6355080"/>
            <a:ext cx="2286000" cy="365760"/>
          </a:xfrm>
        </p:spPr>
        <p:txBody>
          <a:bodyPr/>
          <a:lstStyle>
            <a:lvl1pPr>
              <a:defRPr sz="1400"/>
            </a:lvl1pPr>
          </a:lstStyle>
          <a:p>
            <a:fld id="{D2F97E02-048C-4EEA-A7B7-A6CFD54CCEE4}" type="datetimeFigureOut">
              <a:rPr lang="en-US" smtClean="0"/>
              <a:pPr/>
              <a:t>8/13/2021</a:t>
            </a:fld>
            <a:endParaRPr lang="en-US"/>
          </a:p>
        </p:txBody>
      </p:sp>
      <p:sp>
        <p:nvSpPr>
          <p:cNvPr id="17" name="Footer Placeholder 16"/>
          <p:cNvSpPr>
            <a:spLocks noGrp="1"/>
          </p:cNvSpPr>
          <p:nvPr>
            <p:ph type="ftr" sz="quarter" idx="11"/>
          </p:nvPr>
        </p:nvSpPr>
        <p:spPr>
          <a:xfrm>
            <a:off x="2898648" y="6355080"/>
            <a:ext cx="3474720" cy="365760"/>
          </a:xfrm>
        </p:spPr>
        <p:txBody>
          <a:bodyPr/>
          <a:lstStyle/>
          <a:p>
            <a:endParaRPr lang="en-US"/>
          </a:p>
        </p:txBody>
      </p:sp>
      <p:sp>
        <p:nvSpPr>
          <p:cNvPr id="29" name="Slide Number Placeholder 28"/>
          <p:cNvSpPr>
            <a:spLocks noGrp="1"/>
          </p:cNvSpPr>
          <p:nvPr>
            <p:ph type="sldNum" sz="quarter" idx="12"/>
          </p:nvPr>
        </p:nvSpPr>
        <p:spPr>
          <a:xfrm>
            <a:off x="1216152" y="6355080"/>
            <a:ext cx="1219200" cy="365760"/>
          </a:xfrm>
        </p:spPr>
        <p:txBody>
          <a:bodyPr/>
          <a:lstStyle/>
          <a:p>
            <a:fld id="{8CAE3F23-8907-45FF-AE64-964C56C2D34D}" type="slidenum">
              <a:rPr lang="en-US" smtClean="0"/>
              <a:pPr/>
              <a:t>‹#›</a:t>
            </a:fld>
            <a:endParaRPr lang="en-US"/>
          </a:p>
        </p:txBody>
      </p:sp>
      <p:sp>
        <p:nvSpPr>
          <p:cNvPr id="21" name="Rectangle 20"/>
          <p:cNvSpPr/>
          <p:nvPr/>
        </p:nvSpPr>
        <p:spPr>
          <a:xfrm>
            <a:off x="904875" y="3648075"/>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3" name="Rectangle 32"/>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2" name="Rectangle 21"/>
          <p:cNvSpPr/>
          <p:nvPr/>
        </p:nvSpPr>
        <p:spPr>
          <a:xfrm>
            <a:off x="904875" y="3648075"/>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Rectangle 31"/>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2F97E02-048C-4EEA-A7B7-A6CFD54CCEE4}" type="datetimeFigureOut">
              <a:rPr lang="en-US" smtClean="0"/>
              <a:pPr/>
              <a:t>8/13/2021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E3F23-8907-45FF-AE64-964C56C2D34D}"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2F97E02-048C-4EEA-A7B7-A6CFD54CCEE4}" type="datetimeFigureOut">
              <a:rPr lang="en-US" smtClean="0"/>
              <a:pPr/>
              <a:t>8/13/2021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E3F23-8907-45FF-AE64-964C56C2D34D}" type="slidenum">
              <a:rPr lang="en-US" smtClean="0"/>
              <a:pPr/>
              <a:t>‹#›</a:t>
            </a:fld>
            <a:endParaRPr lang="en-US"/>
          </a:p>
        </p:txBody>
      </p:sp>
      <p:sp>
        <p:nvSpPr>
          <p:cNvPr id="7" name="Straight Connector 6"/>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8" name="Isosceles Triangle 7"/>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Straight Connector 8"/>
          <p:cNvSpPr>
            <a:spLocks noChangeShapeType="1"/>
          </p:cNvSpPr>
          <p:nvPr/>
        </p:nvSpPr>
        <p:spPr bwMode="auto">
          <a:xfrm rot="5400000">
            <a:off x="3629607"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D2F97E02-048C-4EEA-A7B7-A6CFD54CCEE4}" type="datetimeFigureOut">
              <a:rPr lang="en-US" smtClean="0"/>
              <a:pPr/>
              <a:t>8/13/2021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AE3F23-8907-45FF-AE64-964C56C2D34D}" type="slidenum">
              <a:rPr lang="en-US" smtClean="0"/>
              <a:pPr/>
              <a:t>‹#›</a:t>
            </a:fld>
            <a:endParaRPr lang="en-US"/>
          </a:p>
        </p:txBody>
      </p:sp>
      <p:sp>
        <p:nvSpPr>
          <p:cNvPr id="8" name="Content Placeholder 7"/>
          <p:cNvSpPr>
            <a:spLocks noGrp="1"/>
          </p:cNvSpPr>
          <p:nvPr>
            <p:ph sz="quarter" idx="1"/>
          </p:nvPr>
        </p:nvSpPr>
        <p:spPr>
          <a:xfrm>
            <a:off x="457200" y="1219200"/>
            <a:ext cx="8229600"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2971800"/>
            <a:ext cx="6858000" cy="1066800"/>
          </a:xfrm>
        </p:spPr>
        <p:txBody>
          <a:bodyPr anchor="t" anchorCtr="0"/>
          <a:lstStyle>
            <a:lvl1pPr algn="r">
              <a:buNone/>
              <a:defRPr sz="3200" b="0" cap="none"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295400" y="4267200"/>
            <a:ext cx="6781800" cy="1143000"/>
          </a:xfrm>
        </p:spPr>
        <p:txBody>
          <a:bodyPr anchor="t" anchorCtr="0"/>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a:xfrm>
            <a:off x="6400800" y="6355080"/>
            <a:ext cx="2286000" cy="365760"/>
          </a:xfrm>
        </p:spPr>
        <p:txBody>
          <a:bodyPr/>
          <a:lstStyle/>
          <a:p>
            <a:fld id="{D2F97E02-048C-4EEA-A7B7-A6CFD54CCEE4}" type="datetimeFigureOut">
              <a:rPr lang="en-US" smtClean="0"/>
              <a:pPr/>
              <a:t>8/13/2021</a:t>
            </a:fld>
            <a:endParaRPr lang="en-US"/>
          </a:p>
        </p:txBody>
      </p:sp>
      <p:sp>
        <p:nvSpPr>
          <p:cNvPr id="5" name="Footer Placeholder 4"/>
          <p:cNvSpPr>
            <a:spLocks noGrp="1"/>
          </p:cNvSpPr>
          <p:nvPr>
            <p:ph type="ftr" sz="quarter" idx="11"/>
          </p:nvPr>
        </p:nvSpPr>
        <p:spPr>
          <a:xfrm>
            <a:off x="2898648" y="6355080"/>
            <a:ext cx="3474720" cy="365760"/>
          </a:xfrm>
        </p:spPr>
        <p:txBody>
          <a:bodyPr/>
          <a:lstStyle/>
          <a:p>
            <a:endParaRPr lang="en-US"/>
          </a:p>
        </p:txBody>
      </p:sp>
      <p:sp>
        <p:nvSpPr>
          <p:cNvPr id="6" name="Slide Number Placeholder 5"/>
          <p:cNvSpPr>
            <a:spLocks noGrp="1"/>
          </p:cNvSpPr>
          <p:nvPr>
            <p:ph type="sldNum" sz="quarter" idx="12"/>
          </p:nvPr>
        </p:nvSpPr>
        <p:spPr>
          <a:xfrm>
            <a:off x="1069848" y="6355080"/>
            <a:ext cx="1520952" cy="365760"/>
          </a:xfrm>
        </p:spPr>
        <p:txBody>
          <a:bodyPr/>
          <a:lstStyle/>
          <a:p>
            <a:fld id="{8CAE3F23-8907-45FF-AE64-964C56C2D34D}" type="slidenum">
              <a:rPr lang="en-US" smtClean="0"/>
              <a:pPr/>
              <a:t>‹#›</a:t>
            </a:fld>
            <a:endParaRPr lang="en-US"/>
          </a:p>
        </p:txBody>
      </p:sp>
      <p:sp>
        <p:nvSpPr>
          <p:cNvPr id="7" name="Rectangle 6"/>
          <p:cNvSpPr/>
          <p:nvPr/>
        </p:nvSpPr>
        <p:spPr>
          <a:xfrm>
            <a:off x="914400" y="2819400"/>
            <a:ext cx="73152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914400" y="2819400"/>
            <a:ext cx="2286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D2F97E02-048C-4EEA-A7B7-A6CFD54CCEE4}" type="datetimeFigureOut">
              <a:rPr lang="en-US" smtClean="0"/>
              <a:pPr/>
              <a:t>8/13/2021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E3F23-8907-45FF-AE64-964C56C2D34D}" type="slidenum">
              <a:rPr lang="en-US" smtClean="0"/>
              <a:pPr/>
              <a:t>‹#›</a:t>
            </a:fld>
            <a:endParaRPr lang="en-US"/>
          </a:p>
        </p:txBody>
      </p:sp>
      <p:sp>
        <p:nvSpPr>
          <p:cNvPr id="9" name="Content Placeholder 8"/>
          <p:cNvSpPr>
            <a:spLocks noGrp="1"/>
          </p:cNvSpPr>
          <p:nvPr>
            <p:ph sz="quarter" idx="1"/>
          </p:nvPr>
        </p:nvSpPr>
        <p:spPr>
          <a:xfrm>
            <a:off x="457200" y="1219200"/>
            <a:ext cx="4041648"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632198" y="1216152"/>
            <a:ext cx="4041648" cy="493776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285875"/>
            <a:ext cx="4040188"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8200" y="1295400"/>
            <a:ext cx="4041775"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7" name="Date Placeholder 6"/>
          <p:cNvSpPr>
            <a:spLocks noGrp="1"/>
          </p:cNvSpPr>
          <p:nvPr>
            <p:ph type="dt" sz="half" idx="10"/>
          </p:nvPr>
        </p:nvSpPr>
        <p:spPr/>
        <p:txBody>
          <a:bodyPr/>
          <a:lstStyle/>
          <a:p>
            <a:fld id="{D2F97E02-048C-4EEA-A7B7-A6CFD54CCEE4}" type="datetimeFigureOut">
              <a:rPr lang="en-US" smtClean="0"/>
              <a:pPr/>
              <a:t>8/13/2021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AE3F23-8907-45FF-AE64-964C56C2D34D}" type="slidenum">
              <a:rPr lang="en-US" smtClean="0"/>
              <a:pPr/>
              <a:t>‹#›</a:t>
            </a:fld>
            <a:endParaRPr lang="en-US"/>
          </a:p>
        </p:txBody>
      </p:sp>
      <p:sp>
        <p:nvSpPr>
          <p:cNvPr id="11" name="Content Placeholder 10"/>
          <p:cNvSpPr>
            <a:spLocks noGrp="1"/>
          </p:cNvSpPr>
          <p:nvPr>
            <p:ph sz="quarter" idx="2"/>
          </p:nvPr>
        </p:nvSpPr>
        <p:spPr>
          <a:xfrm>
            <a:off x="457200" y="2133600"/>
            <a:ext cx="4038600" cy="4038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648200" y="2133600"/>
            <a:ext cx="4038600" cy="4038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D2F97E02-048C-4EEA-A7B7-A6CFD54CCEE4}" type="datetimeFigureOut">
              <a:rPr lang="en-US" smtClean="0"/>
              <a:pPr/>
              <a:t>8/13/2021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AE3F23-8907-45FF-AE64-964C56C2D34D}" type="slidenum">
              <a:rPr lang="en-US" smtClean="0"/>
              <a:pPr/>
              <a:t>‹#›</a:t>
            </a:fld>
            <a:endParaRPr lang="en-US"/>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F97E02-048C-4EEA-A7B7-A6CFD54CCEE4}" type="datetimeFigureOut">
              <a:rPr lang="en-US" smtClean="0"/>
              <a:pPr/>
              <a:t>8/13/2021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AE3F23-8907-45FF-AE64-964C56C2D34D}" type="slidenum">
              <a:rPr lang="en-US" smtClean="0"/>
              <a:pPr/>
              <a:t>‹#›</a:t>
            </a:fld>
            <a:endParaRPr lang="en-US"/>
          </a:p>
        </p:txBody>
      </p:sp>
      <p:sp>
        <p:nvSpPr>
          <p:cNvPr id="5" name="Straight Connector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6" name="Isosceles Triangle 5"/>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24600" y="304800"/>
            <a:ext cx="2514600" cy="838200"/>
          </a:xfrm>
        </p:spPr>
        <p:txBody>
          <a:bodyPr anchor="b" anchorCtr="0">
            <a:noAutofit/>
          </a:bodyPr>
          <a:lstStyle>
            <a:lvl1pPr algn="l">
              <a:buNone/>
              <a:defRPr sz="2000" b="1">
                <a:solidFill>
                  <a:schemeClr val="tx2"/>
                </a:solidFill>
                <a:latin typeface="+mn-lt"/>
                <a:ea typeface="+mn-ea"/>
                <a:cs typeface="+mn-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324600" y="1219200"/>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2F97E02-048C-4EEA-A7B7-A6CFD54CCEE4}" type="datetimeFigureOut">
              <a:rPr lang="en-US" smtClean="0"/>
              <a:pPr/>
              <a:t>8/13/2021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E3F23-8907-45FF-AE64-964C56C2D34D}"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Straight Connector 9"/>
          <p:cNvSpPr>
            <a:spLocks noChangeShapeType="1"/>
          </p:cNvSpPr>
          <p:nvPr/>
        </p:nvSpPr>
        <p:spPr bwMode="auto">
          <a:xfrm rot="5400000">
            <a:off x="3160645"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dirty="0"/>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Content Placeholder 11"/>
          <p:cNvSpPr>
            <a:spLocks noGrp="1"/>
          </p:cNvSpPr>
          <p:nvPr>
            <p:ph sz="quarter" idx="1"/>
          </p:nvPr>
        </p:nvSpPr>
        <p:spPr>
          <a:xfrm>
            <a:off x="304800" y="304800"/>
            <a:ext cx="5715000" cy="5715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lstStyle>
            <a:lvl1pPr marL="0" indent="0">
              <a:spcBef>
                <a:spcPts val="600"/>
              </a:spcBef>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457200" y="1219200"/>
            <a:ext cx="82296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2F97E02-048C-4EEA-A7B7-A6CFD54CCEE4}" type="datetimeFigureOut">
              <a:rPr lang="en-US" smtClean="0"/>
              <a:pPr/>
              <a:t>8/13/2021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AE3F23-8907-45FF-AE64-964C56C2D34D}" type="slidenum">
              <a:rPr lang="en-US" smtClean="0"/>
              <a:pPr/>
              <a:t>‹#›</a:t>
            </a:fld>
            <a:endParaRPr lang="en-US"/>
          </a:p>
        </p:txBody>
      </p:sp>
      <p:sp>
        <p:nvSpPr>
          <p:cNvPr id="8" name="Straight Connector 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9" name="Isosceles Triangle 8"/>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457200" y="500856"/>
            <a:ext cx="18288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152400"/>
            <a:ext cx="8229600" cy="990600"/>
          </a:xfrm>
          <a:prstGeom prst="rect">
            <a:avLst/>
          </a:prstGeom>
        </p:spPr>
        <p:txBody>
          <a:bodyPr vert="horz" anchor="b" anchorCtr="0">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219200"/>
            <a:ext cx="8229600" cy="4910328"/>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400800" y="6356350"/>
            <a:ext cx="2289048" cy="365760"/>
          </a:xfrm>
          <a:prstGeom prst="rect">
            <a:avLst/>
          </a:prstGeom>
        </p:spPr>
        <p:txBody>
          <a:bodyPr vert="horz"/>
          <a:lstStyle>
            <a:lvl1pPr algn="l" eaLnBrk="1" latinLnBrk="0" hangingPunct="1">
              <a:defRPr kumimoji="0" sz="1400">
                <a:solidFill>
                  <a:schemeClr val="tx2"/>
                </a:solidFill>
              </a:defRPr>
            </a:lvl1pPr>
          </a:lstStyle>
          <a:p>
            <a:fld id="{D2F97E02-048C-4EEA-A7B7-A6CFD54CCEE4}" type="datetimeFigureOut">
              <a:rPr lang="en-US" smtClean="0"/>
              <a:pPr/>
              <a:t>8/13/2021</a:t>
            </a:fld>
            <a:endParaRPr lang="en-US"/>
          </a:p>
        </p:txBody>
      </p:sp>
      <p:sp>
        <p:nvSpPr>
          <p:cNvPr id="3" name="Footer Placeholder 2"/>
          <p:cNvSpPr>
            <a:spLocks noGrp="1"/>
          </p:cNvSpPr>
          <p:nvPr>
            <p:ph type="ftr" sz="quarter" idx="3"/>
          </p:nvPr>
        </p:nvSpPr>
        <p:spPr>
          <a:xfrm>
            <a:off x="2898648" y="6356350"/>
            <a:ext cx="3505200" cy="365760"/>
          </a:xfrm>
          <a:prstGeom prst="rect">
            <a:avLst/>
          </a:prstGeom>
        </p:spPr>
        <p:txBody>
          <a:bodyPr vert="horz"/>
          <a:lstStyle>
            <a:lvl1pPr algn="r" eaLnBrk="1" latinLnBrk="0" hangingPunct="1">
              <a:defRPr kumimoji="0" sz="1400">
                <a:solidFill>
                  <a:schemeClr val="tx2"/>
                </a:solidFill>
              </a:defRPr>
            </a:lvl1pPr>
          </a:lstStyle>
          <a:p>
            <a:endParaRPr lang="en-US"/>
          </a:p>
        </p:txBody>
      </p:sp>
      <p:sp>
        <p:nvSpPr>
          <p:cNvPr id="23" name="Slide Number Placeholder 22"/>
          <p:cNvSpPr>
            <a:spLocks noGrp="1"/>
          </p:cNvSpPr>
          <p:nvPr>
            <p:ph type="sldNum" sz="quarter" idx="4"/>
          </p:nvPr>
        </p:nvSpPr>
        <p:spPr>
          <a:xfrm>
            <a:off x="612648" y="6356350"/>
            <a:ext cx="1981200" cy="365760"/>
          </a:xfrm>
          <a:prstGeom prst="rect">
            <a:avLst/>
          </a:prstGeom>
        </p:spPr>
        <p:txBody>
          <a:bodyPr vert="horz"/>
          <a:lstStyle>
            <a:lvl1pPr algn="l" eaLnBrk="1" latinLnBrk="0" hangingPunct="1">
              <a:defRPr kumimoji="0" sz="1400">
                <a:solidFill>
                  <a:schemeClr val="tx2"/>
                </a:solidFill>
              </a:defRPr>
            </a:lvl1pPr>
          </a:lstStyle>
          <a:p>
            <a:fld id="{8CAE3F23-8907-45FF-AE64-964C56C2D34D}" type="slidenum">
              <a:rPr lang="en-US" smtClean="0"/>
              <a:pPr/>
              <a:t>‹#›</a:t>
            </a:fld>
            <a:endParaRPr lang="en-US"/>
          </a:p>
        </p:txBody>
      </p:sp>
      <p:sp>
        <p:nvSpPr>
          <p:cNvPr id="28" name="Straight Connector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29" name="Straight Connector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a:p>
        </p:txBody>
      </p:sp>
      <p:sp>
        <p:nvSpPr>
          <p:cNvPr id="10" name="Isosceles Triangle 9"/>
          <p:cNvSpPr>
            <a:spLocks noChangeAspect="1"/>
          </p:cNvSpPr>
          <p:nvPr/>
        </p:nvSpPr>
        <p:spPr>
          <a:xfrm rot="5400000">
            <a:off x="419100" y="6467475"/>
            <a:ext cx="190849" cy="120314"/>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320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b="1" dirty="0" smtClean="0">
                <a:solidFill>
                  <a:srgbClr val="002060"/>
                </a:solidFill>
              </a:rPr>
              <a:t>SOCIETY MANAGEMENT </a:t>
            </a:r>
            <a:r>
              <a:rPr lang="en-US" b="1" dirty="0" smtClean="0">
                <a:solidFill>
                  <a:srgbClr val="002060"/>
                </a:solidFill>
              </a:rPr>
              <a:t>SYSTEM</a:t>
            </a:r>
            <a:endParaRPr lang="en-US" b="1" dirty="0">
              <a:solidFill>
                <a:srgbClr val="002060"/>
              </a:solidFill>
            </a:endParaRPr>
          </a:p>
        </p:txBody>
      </p:sp>
      <p:sp>
        <p:nvSpPr>
          <p:cNvPr id="3" name="Subtitle 2"/>
          <p:cNvSpPr>
            <a:spLocks noGrp="1"/>
          </p:cNvSpPr>
          <p:nvPr>
            <p:ph type="subTitle" idx="1"/>
          </p:nvPr>
        </p:nvSpPr>
        <p:spPr/>
        <p:txBody>
          <a:bodyPr>
            <a:normAutofit fontScale="70000" lnSpcReduction="20000"/>
          </a:bodyPr>
          <a:lstStyle/>
          <a:p>
            <a:r>
              <a:rPr lang="en-US" dirty="0" smtClean="0"/>
              <a:t>Seat No :---------- </a:t>
            </a:r>
          </a:p>
          <a:p>
            <a:r>
              <a:rPr lang="en-US" dirty="0" smtClean="0"/>
              <a:t>Student </a:t>
            </a:r>
            <a:r>
              <a:rPr lang="en-US" dirty="0" smtClean="0"/>
              <a:t>Name : Khan Faisal </a:t>
            </a:r>
            <a:r>
              <a:rPr lang="en-US" dirty="0" err="1" smtClean="0"/>
              <a:t>Iqbal</a:t>
            </a:r>
            <a:r>
              <a:rPr lang="en-US" dirty="0" smtClean="0"/>
              <a:t> </a:t>
            </a:r>
            <a:r>
              <a:rPr lang="en-US" dirty="0" err="1" smtClean="0"/>
              <a:t>Rizwan</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228600" y="89119"/>
            <a:ext cx="4191000"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tabLst>
                <a:tab pos="266700" algn="l"/>
              </a:tabLst>
            </a:pPr>
            <a:endParaRPr kumimoji="0" lang="en-US" altLang="zh-CN" sz="1600" b="1"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endParaRPr>
          </a:p>
          <a:p>
            <a:pPr fontAlgn="base">
              <a:spcBef>
                <a:spcPct val="0"/>
              </a:spcBef>
              <a:spcAft>
                <a:spcPct val="0"/>
              </a:spcAft>
              <a:tabLst>
                <a:tab pos="266700" algn="l"/>
              </a:tabLst>
            </a:pPr>
            <a:r>
              <a:rPr lang="en-US" sz="1600" dirty="0" smtClean="0"/>
              <a:t>3)Maintain </a:t>
            </a:r>
            <a:r>
              <a:rPr lang="en-US" sz="1600" dirty="0"/>
              <a:t>State</a:t>
            </a:r>
          </a:p>
          <a:p>
            <a:pPr marL="0" marR="0" lvl="0" indent="0" algn="l" defTabSz="914400" rtl="0" eaLnBrk="1" fontAlgn="base" latinLnBrk="0" hangingPunct="1">
              <a:lnSpc>
                <a:spcPct val="100000"/>
              </a:lnSpc>
              <a:spcBef>
                <a:spcPct val="0"/>
              </a:spcBef>
              <a:spcAft>
                <a:spcPct val="0"/>
              </a:spcAft>
              <a:buClrTx/>
              <a:buSzTx/>
              <a:tabLst>
                <a:tab pos="266700" algn="l"/>
              </a:tabLst>
            </a:pP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r>
              <a:rPr kumimoji="0" lang="en-US" altLang="zh-CN" sz="1200" b="0"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
            </a:r>
            <a:br>
              <a:rPr kumimoji="0" lang="en-US" altLang="zh-CN" sz="1200" b="0"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b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3" name="Content Placeholder 2"/>
          <p:cNvGraphicFramePr>
            <a:graphicFrameLocks noGrp="1"/>
          </p:cNvGraphicFramePr>
          <p:nvPr>
            <p:ph sz="quarter" idx="1"/>
            <p:extLst>
              <p:ext uri="{D42A27DB-BD31-4B8C-83A1-F6EECF244321}">
                <p14:modId xmlns:p14="http://schemas.microsoft.com/office/powerpoint/2010/main" val="1524809078"/>
              </p:ext>
            </p:extLst>
          </p:nvPr>
        </p:nvGraphicFramePr>
        <p:xfrm>
          <a:off x="533400" y="914400"/>
          <a:ext cx="5561330" cy="1253555"/>
        </p:xfrm>
        <a:graphic>
          <a:graphicData uri="http://schemas.openxmlformats.org/drawingml/2006/table">
            <a:tbl>
              <a:tblPr firstRow="1" firstCol="1" bandRow="1">
                <a:tableStyleId>{5C22544A-7EE6-4342-B048-85BDC9FD1C3A}</a:tableStyleId>
              </a:tblPr>
              <a:tblGrid>
                <a:gridCol w="1916430"/>
                <a:gridCol w="1885950"/>
                <a:gridCol w="1758950"/>
              </a:tblGrid>
              <a:tr h="0">
                <a:tc>
                  <a:txBody>
                    <a:bodyPr/>
                    <a:lstStyle/>
                    <a:p>
                      <a:pPr algn="ctr">
                        <a:lnSpc>
                          <a:spcPct val="115000"/>
                        </a:lnSpc>
                        <a:spcAft>
                          <a:spcPts val="0"/>
                        </a:spcAft>
                      </a:pPr>
                      <a:r>
                        <a:rPr lang="en-US" sz="1200" dirty="0">
                          <a:effectLst/>
                        </a:rPr>
                        <a:t>Field</a:t>
                      </a:r>
                      <a:endParaRPr lang="en-US" sz="1200" dirty="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20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200">
                          <a:effectLst/>
                        </a:rPr>
                        <a:t>state_id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200">
                          <a:effectLst/>
                        </a:rPr>
                        <a:t>state_name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nvarchar(150)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 </a:t>
                      </a:r>
                      <a:endParaRPr lang="en-US" sz="1200">
                        <a:effectLst/>
                        <a:latin typeface="Times New Roman"/>
                        <a:ea typeface="Times New Roman"/>
                        <a:cs typeface="Mangal"/>
                      </a:endParaRPr>
                    </a:p>
                  </a:txBody>
                  <a:tcPr marL="9525" marR="9525" marT="9525" marB="9525"/>
                </a:tc>
              </a:tr>
              <a:tr h="270510">
                <a:tc>
                  <a:txBody>
                    <a:bodyPr/>
                    <a:lstStyle/>
                    <a:p>
                      <a:pPr>
                        <a:lnSpc>
                          <a:spcPct val="115000"/>
                        </a:lnSpc>
                        <a:spcAft>
                          <a:spcPts val="0"/>
                        </a:spcAft>
                      </a:pPr>
                      <a:r>
                        <a:rPr lang="en-US" sz="1350" dirty="0">
                          <a:effectLst/>
                        </a:rPr>
                        <a:t>Flag</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r>
                        <a:rPr lang="en-US" sz="1200">
                          <a:effectLst/>
                        </a:rPr>
                        <a:t/>
                      </a:r>
                      <a:br>
                        <a:rPr lang="en-US" sz="1200">
                          <a:effectLst/>
                        </a:rPr>
                      </a:b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
        <p:nvSpPr>
          <p:cNvPr id="6" name="Rectangle 5"/>
          <p:cNvSpPr/>
          <p:nvPr/>
        </p:nvSpPr>
        <p:spPr>
          <a:xfrm>
            <a:off x="262317" y="2438400"/>
            <a:ext cx="1646605" cy="307777"/>
          </a:xfrm>
          <a:prstGeom prst="rect">
            <a:avLst/>
          </a:prstGeom>
        </p:spPr>
        <p:txBody>
          <a:bodyPr wrap="none">
            <a:spAutoFit/>
          </a:bodyPr>
          <a:lstStyle/>
          <a:p>
            <a:r>
              <a:rPr lang="en-US" sz="1400" dirty="0"/>
              <a:t>4)Maintain District</a:t>
            </a:r>
          </a:p>
        </p:txBody>
      </p:sp>
      <p:graphicFrame>
        <p:nvGraphicFramePr>
          <p:cNvPr id="8" name="Table 7"/>
          <p:cNvGraphicFramePr>
            <a:graphicFrameLocks noGrp="1"/>
          </p:cNvGraphicFramePr>
          <p:nvPr>
            <p:extLst>
              <p:ext uri="{D42A27DB-BD31-4B8C-83A1-F6EECF244321}">
                <p14:modId xmlns:p14="http://schemas.microsoft.com/office/powerpoint/2010/main" val="1887665977"/>
              </p:ext>
            </p:extLst>
          </p:nvPr>
        </p:nvGraphicFramePr>
        <p:xfrm>
          <a:off x="653415" y="2819400"/>
          <a:ext cx="5671185" cy="1507746"/>
        </p:xfrm>
        <a:graphic>
          <a:graphicData uri="http://schemas.openxmlformats.org/drawingml/2006/table">
            <a:tbl>
              <a:tblPr firstRow="1" firstCol="1" bandRow="1">
                <a:tableStyleId>{5C22544A-7EE6-4342-B048-85BDC9FD1C3A}</a:tableStyleId>
              </a:tblPr>
              <a:tblGrid>
                <a:gridCol w="2030730"/>
                <a:gridCol w="1371600"/>
                <a:gridCol w="2268855"/>
              </a:tblGrid>
              <a:tr h="0">
                <a:tc>
                  <a:txBody>
                    <a:bodyPr/>
                    <a:lstStyle/>
                    <a:p>
                      <a:pPr algn="ctr">
                        <a:lnSpc>
                          <a:spcPct val="115000"/>
                        </a:lnSpc>
                        <a:spcAft>
                          <a:spcPts val="0"/>
                        </a:spcAft>
                      </a:pPr>
                      <a:r>
                        <a:rPr lang="en-US" sz="1200">
                          <a:effectLst/>
                        </a:rPr>
                        <a:t>Field</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20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200">
                          <a:effectLst/>
                        </a:rPr>
                        <a:t>district_id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200">
                          <a:effectLst/>
                        </a:rPr>
                        <a:t>state_id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200">
                          <a:effectLst/>
                        </a:rPr>
                        <a:t>district_name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nvarchar(150)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Flag</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r>
                        <a:rPr lang="en-US" sz="1200">
                          <a:effectLst/>
                        </a:rPr>
                        <a:t/>
                      </a:r>
                      <a:br>
                        <a:rPr lang="en-US" sz="1200">
                          <a:effectLst/>
                        </a:rPr>
                      </a:b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
        <p:nvSpPr>
          <p:cNvPr id="9" name="Rectangle 8"/>
          <p:cNvSpPr/>
          <p:nvPr/>
        </p:nvSpPr>
        <p:spPr>
          <a:xfrm>
            <a:off x="304800" y="4343400"/>
            <a:ext cx="1390124" cy="369332"/>
          </a:xfrm>
          <a:prstGeom prst="rect">
            <a:avLst/>
          </a:prstGeom>
        </p:spPr>
        <p:txBody>
          <a:bodyPr wrap="none">
            <a:spAutoFit/>
          </a:bodyPr>
          <a:lstStyle/>
          <a:p>
            <a:r>
              <a:rPr lang="en-US" sz="1400" dirty="0" smtClean="0"/>
              <a:t>5)Maintain</a:t>
            </a:r>
            <a:r>
              <a:rPr lang="en-US" dirty="0" smtClean="0"/>
              <a:t> </a:t>
            </a:r>
            <a:r>
              <a:rPr lang="en-US" sz="1400" dirty="0"/>
              <a:t>City</a:t>
            </a:r>
            <a:endParaRPr lang="en-US" sz="1400" dirty="0"/>
          </a:p>
        </p:txBody>
      </p:sp>
      <p:graphicFrame>
        <p:nvGraphicFramePr>
          <p:cNvPr id="10" name="Table 9"/>
          <p:cNvGraphicFramePr>
            <a:graphicFrameLocks noGrp="1"/>
          </p:cNvGraphicFramePr>
          <p:nvPr>
            <p:extLst>
              <p:ext uri="{D42A27DB-BD31-4B8C-83A1-F6EECF244321}">
                <p14:modId xmlns:p14="http://schemas.microsoft.com/office/powerpoint/2010/main" val="3446834568"/>
              </p:ext>
            </p:extLst>
          </p:nvPr>
        </p:nvGraphicFramePr>
        <p:xfrm>
          <a:off x="609600" y="4780280"/>
          <a:ext cx="5533390" cy="1391920"/>
        </p:xfrm>
        <a:graphic>
          <a:graphicData uri="http://schemas.openxmlformats.org/drawingml/2006/table">
            <a:tbl>
              <a:tblPr firstRow="1" firstCol="1" bandRow="1">
                <a:tableStyleId>{5C22544A-7EE6-4342-B048-85BDC9FD1C3A}</a:tableStyleId>
              </a:tblPr>
              <a:tblGrid>
                <a:gridCol w="2458720"/>
                <a:gridCol w="1551305"/>
                <a:gridCol w="1523365"/>
              </a:tblGrid>
              <a:tr h="0">
                <a:tc>
                  <a:txBody>
                    <a:bodyPr/>
                    <a:lstStyle/>
                    <a:p>
                      <a:pPr algn="ctr">
                        <a:lnSpc>
                          <a:spcPct val="115000"/>
                        </a:lnSpc>
                        <a:spcAft>
                          <a:spcPts val="0"/>
                        </a:spcAft>
                      </a:pPr>
                      <a:r>
                        <a:rPr lang="en-US" sz="1350">
                          <a:effectLst/>
                        </a:rPr>
                        <a:t>Field</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city_id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district_id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city_name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nvarchar(150)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Flag</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Tree>
    <p:extLst>
      <p:ext uri="{BB962C8B-B14F-4D97-AF65-F5344CB8AC3E}">
        <p14:creationId xmlns:p14="http://schemas.microsoft.com/office/powerpoint/2010/main" val="8929950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609600" y="225624"/>
            <a:ext cx="2486386"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sz="1600" dirty="0"/>
              <a:t>6)Maintain Society Master</a:t>
            </a: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3" name="Content Placeholder 2"/>
          <p:cNvGraphicFramePr>
            <a:graphicFrameLocks noGrp="1"/>
          </p:cNvGraphicFramePr>
          <p:nvPr>
            <p:ph sz="quarter" idx="1"/>
            <p:extLst>
              <p:ext uri="{D42A27DB-BD31-4B8C-83A1-F6EECF244321}">
                <p14:modId xmlns:p14="http://schemas.microsoft.com/office/powerpoint/2010/main" val="4182488241"/>
              </p:ext>
            </p:extLst>
          </p:nvPr>
        </p:nvGraphicFramePr>
        <p:xfrm>
          <a:off x="762000" y="642112"/>
          <a:ext cx="5793105" cy="1948688"/>
        </p:xfrm>
        <a:graphic>
          <a:graphicData uri="http://schemas.openxmlformats.org/drawingml/2006/table">
            <a:tbl>
              <a:tblPr firstRow="1" firstCol="1" bandRow="1">
                <a:tableStyleId>{5C22544A-7EE6-4342-B048-85BDC9FD1C3A}</a:tableStyleId>
              </a:tblPr>
              <a:tblGrid>
                <a:gridCol w="1916430"/>
                <a:gridCol w="2000250"/>
                <a:gridCol w="1876425"/>
              </a:tblGrid>
              <a:tr h="0">
                <a:tc>
                  <a:txBody>
                    <a:bodyPr/>
                    <a:lstStyle/>
                    <a:p>
                      <a:pPr algn="ctr">
                        <a:lnSpc>
                          <a:spcPct val="115000"/>
                        </a:lnSpc>
                        <a:spcAft>
                          <a:spcPts val="0"/>
                        </a:spcAft>
                      </a:pPr>
                      <a:r>
                        <a:rPr lang="en-US" sz="1350">
                          <a:effectLst/>
                        </a:rPr>
                        <a:t>Field</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society_id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city_id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society_name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society_address</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society_pincode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nvarchar(6)</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Flag</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
        <p:nvSpPr>
          <p:cNvPr id="6" name="Rectangle 5"/>
          <p:cNvSpPr/>
          <p:nvPr/>
        </p:nvSpPr>
        <p:spPr>
          <a:xfrm>
            <a:off x="701814" y="2754868"/>
            <a:ext cx="3058017" cy="338554"/>
          </a:xfrm>
          <a:prstGeom prst="rect">
            <a:avLst/>
          </a:prstGeom>
        </p:spPr>
        <p:txBody>
          <a:bodyPr wrap="none">
            <a:spAutoFit/>
          </a:bodyPr>
          <a:lstStyle/>
          <a:p>
            <a:r>
              <a:rPr lang="en-US" sz="1600" dirty="0"/>
              <a:t>7)Maintain Building Registration</a:t>
            </a:r>
          </a:p>
        </p:txBody>
      </p:sp>
      <p:graphicFrame>
        <p:nvGraphicFramePr>
          <p:cNvPr id="7" name="Table 6"/>
          <p:cNvGraphicFramePr>
            <a:graphicFrameLocks noGrp="1"/>
          </p:cNvGraphicFramePr>
          <p:nvPr>
            <p:extLst>
              <p:ext uri="{D42A27DB-BD31-4B8C-83A1-F6EECF244321}">
                <p14:modId xmlns:p14="http://schemas.microsoft.com/office/powerpoint/2010/main" val="1862521380"/>
              </p:ext>
            </p:extLst>
          </p:nvPr>
        </p:nvGraphicFramePr>
        <p:xfrm>
          <a:off x="838200" y="3335528"/>
          <a:ext cx="5601970" cy="2227072"/>
        </p:xfrm>
        <a:graphic>
          <a:graphicData uri="http://schemas.openxmlformats.org/drawingml/2006/table">
            <a:tbl>
              <a:tblPr firstRow="1" firstCol="1" bandRow="1">
                <a:tableStyleId>{5C22544A-7EE6-4342-B048-85BDC9FD1C3A}</a:tableStyleId>
              </a:tblPr>
              <a:tblGrid>
                <a:gridCol w="2649855"/>
                <a:gridCol w="1531620"/>
                <a:gridCol w="1420495"/>
              </a:tblGrid>
              <a:tr h="0">
                <a:tc>
                  <a:txBody>
                    <a:bodyPr/>
                    <a:lstStyle/>
                    <a:p>
                      <a:pPr algn="ctr">
                        <a:lnSpc>
                          <a:spcPct val="115000"/>
                        </a:lnSpc>
                        <a:spcAft>
                          <a:spcPts val="0"/>
                        </a:spcAft>
                      </a:pPr>
                      <a:r>
                        <a:rPr lang="en-US" sz="1350">
                          <a:effectLst/>
                        </a:rPr>
                        <a:t>Field</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society_id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nvarchar(150)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build_no</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build_area</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nvarchar(150)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carpet_area</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nvarchar(150)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Flag</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Tree>
    <p:extLst>
      <p:ext uri="{BB962C8B-B14F-4D97-AF65-F5344CB8AC3E}">
        <p14:creationId xmlns:p14="http://schemas.microsoft.com/office/powerpoint/2010/main" val="59390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0" y="211723"/>
            <a:ext cx="3884525"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tabLst>
                <a:tab pos="266700" algn="l"/>
              </a:tabLst>
            </a:pPr>
            <a:r>
              <a:rPr lang="en-US" altLang="zh-CN" sz="1600" u="sng" dirty="0">
                <a:latin typeface="Times New Roman" pitchFamily="18" charset="0"/>
                <a:ea typeface="SimSun" pitchFamily="2" charset="-122"/>
                <a:cs typeface="Times New Roman" pitchFamily="18" charset="0"/>
              </a:rPr>
              <a:t>8</a:t>
            </a:r>
            <a:r>
              <a:rPr kumimoji="0" lang="en-US" altLang="zh-CN" sz="1600"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a:t>
            </a:r>
            <a:r>
              <a:rPr lang="en-US" sz="1600" dirty="0" smtClean="0"/>
              <a:t> </a:t>
            </a:r>
            <a:r>
              <a:rPr lang="en-US" sz="1600" dirty="0"/>
              <a:t>Maintain Society Employee Registration</a:t>
            </a: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2" name="Table 1"/>
          <p:cNvGraphicFramePr>
            <a:graphicFrameLocks noGrp="1"/>
          </p:cNvGraphicFramePr>
          <p:nvPr>
            <p:extLst>
              <p:ext uri="{D42A27DB-BD31-4B8C-83A1-F6EECF244321}">
                <p14:modId xmlns:p14="http://schemas.microsoft.com/office/powerpoint/2010/main" val="629567997"/>
              </p:ext>
            </p:extLst>
          </p:nvPr>
        </p:nvGraphicFramePr>
        <p:xfrm>
          <a:off x="381000" y="621792"/>
          <a:ext cx="5793105" cy="3340608"/>
        </p:xfrm>
        <a:graphic>
          <a:graphicData uri="http://schemas.openxmlformats.org/drawingml/2006/table">
            <a:tbl>
              <a:tblPr firstRow="1" firstCol="1" bandRow="1">
                <a:tableStyleId>{5C22544A-7EE6-4342-B048-85BDC9FD1C3A}</a:tableStyleId>
              </a:tblPr>
              <a:tblGrid>
                <a:gridCol w="2773680"/>
                <a:gridCol w="1828800"/>
                <a:gridCol w="1190625"/>
              </a:tblGrid>
              <a:tr h="0">
                <a:tc>
                  <a:txBody>
                    <a:bodyPr/>
                    <a:lstStyle/>
                    <a:p>
                      <a:pPr algn="ctr">
                        <a:lnSpc>
                          <a:spcPct val="115000"/>
                        </a:lnSpc>
                        <a:spcAft>
                          <a:spcPts val="0"/>
                        </a:spcAft>
                      </a:pPr>
                      <a:r>
                        <a:rPr lang="en-US" sz="1350" dirty="0">
                          <a:effectLst/>
                        </a:rPr>
                        <a:t>Field</a:t>
                      </a:r>
                      <a:endParaRPr lang="en-US" sz="1200" dirty="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dirty="0" err="1">
                          <a:effectLst/>
                        </a:rPr>
                        <a:t>society_emp_regi_id</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society_id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emp_name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emp_contact_no</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emp_address</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emp_acc_name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emp_acc_no</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emp_bank_branch</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emp_work_type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nvarchar(200)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dirty="0">
                          <a:effectLst/>
                        </a:rPr>
                        <a:t>Flag</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Tree>
    <p:extLst>
      <p:ext uri="{BB962C8B-B14F-4D97-AF65-F5344CB8AC3E}">
        <p14:creationId xmlns:p14="http://schemas.microsoft.com/office/powerpoint/2010/main" val="25298025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152399" y="99536"/>
            <a:ext cx="2791149"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tabLst>
                <a:tab pos="266700" algn="l"/>
              </a:tabLst>
            </a:pPr>
            <a:r>
              <a:rPr lang="en-US" sz="1600" dirty="0" smtClean="0"/>
              <a:t> 9)Maintain </a:t>
            </a:r>
            <a:r>
              <a:rPr lang="en-US" sz="1600" dirty="0"/>
              <a:t>Society  </a:t>
            </a:r>
            <a:r>
              <a:rPr lang="en-US" sz="1600" dirty="0" err="1"/>
              <a:t>Expences</a:t>
            </a:r>
            <a:endParaRPr lang="en-US" sz="1600" dirty="0"/>
          </a:p>
          <a:p>
            <a:pPr marL="0" marR="0" lvl="0" indent="0" algn="l" defTabSz="914400" rtl="0" eaLnBrk="1" fontAlgn="base" latinLnBrk="0" hangingPunct="1">
              <a:lnSpc>
                <a:spcPct val="100000"/>
              </a:lnSpc>
              <a:spcBef>
                <a:spcPct val="0"/>
              </a:spcBef>
              <a:spcAft>
                <a:spcPct val="0"/>
              </a:spcAft>
              <a:buClrTx/>
              <a:buSzTx/>
              <a:buFontTx/>
              <a:buNone/>
              <a:tabLst>
                <a:tab pos="266700" algn="l"/>
              </a:tabLst>
            </a:pP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3" name="Content Placeholder 2"/>
          <p:cNvGraphicFramePr>
            <a:graphicFrameLocks noGrp="1"/>
          </p:cNvGraphicFramePr>
          <p:nvPr>
            <p:ph sz="quarter" idx="1"/>
            <p:extLst>
              <p:ext uri="{D42A27DB-BD31-4B8C-83A1-F6EECF244321}">
                <p14:modId xmlns:p14="http://schemas.microsoft.com/office/powerpoint/2010/main" val="563236242"/>
              </p:ext>
            </p:extLst>
          </p:nvPr>
        </p:nvGraphicFramePr>
        <p:xfrm>
          <a:off x="304800" y="545592"/>
          <a:ext cx="5793105" cy="3340608"/>
        </p:xfrm>
        <a:graphic>
          <a:graphicData uri="http://schemas.openxmlformats.org/drawingml/2006/table">
            <a:tbl>
              <a:tblPr firstRow="1" firstCol="1" bandRow="1">
                <a:tableStyleId>{5C22544A-7EE6-4342-B048-85BDC9FD1C3A}</a:tableStyleId>
              </a:tblPr>
              <a:tblGrid>
                <a:gridCol w="2716530"/>
                <a:gridCol w="2000250"/>
                <a:gridCol w="1076325"/>
              </a:tblGrid>
              <a:tr h="259334">
                <a:tc>
                  <a:txBody>
                    <a:bodyPr/>
                    <a:lstStyle/>
                    <a:p>
                      <a:pPr algn="ctr">
                        <a:lnSpc>
                          <a:spcPct val="115000"/>
                        </a:lnSpc>
                        <a:spcAft>
                          <a:spcPts val="0"/>
                        </a:spcAft>
                      </a:pPr>
                      <a:r>
                        <a:rPr lang="en-US" sz="1350" dirty="0">
                          <a:effectLst/>
                        </a:rPr>
                        <a:t>Field</a:t>
                      </a:r>
                      <a:endParaRPr lang="en-US" sz="1200" dirty="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259334">
                <a:tc>
                  <a:txBody>
                    <a:bodyPr/>
                    <a:lstStyle/>
                    <a:p>
                      <a:pPr>
                        <a:lnSpc>
                          <a:spcPct val="115000"/>
                        </a:lnSpc>
                        <a:spcAft>
                          <a:spcPts val="0"/>
                        </a:spcAft>
                      </a:pPr>
                      <a:r>
                        <a:rPr lang="en-US" sz="1350">
                          <a:effectLst/>
                        </a:rPr>
                        <a:t>soci_exp_id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259334">
                <a:tc>
                  <a:txBody>
                    <a:bodyPr/>
                    <a:lstStyle/>
                    <a:p>
                      <a:pPr>
                        <a:lnSpc>
                          <a:spcPct val="115000"/>
                        </a:lnSpc>
                        <a:spcAft>
                          <a:spcPts val="0"/>
                        </a:spcAft>
                      </a:pPr>
                      <a:r>
                        <a:rPr lang="en-US" sz="1350" dirty="0" err="1">
                          <a:effectLst/>
                        </a:rPr>
                        <a:t>society_id</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259334">
                <a:tc>
                  <a:txBody>
                    <a:bodyPr/>
                    <a:lstStyle/>
                    <a:p>
                      <a:pPr>
                        <a:lnSpc>
                          <a:spcPct val="115000"/>
                        </a:lnSpc>
                        <a:spcAft>
                          <a:spcPts val="0"/>
                        </a:spcAft>
                      </a:pPr>
                      <a:r>
                        <a:rPr lang="en-US" sz="1350">
                          <a:effectLst/>
                        </a:rPr>
                        <a:t>Expences</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59334">
                <a:tc>
                  <a:txBody>
                    <a:bodyPr/>
                    <a:lstStyle/>
                    <a:p>
                      <a:pPr>
                        <a:lnSpc>
                          <a:spcPct val="115000"/>
                        </a:lnSpc>
                        <a:spcAft>
                          <a:spcPts val="0"/>
                        </a:spcAft>
                      </a:pPr>
                      <a:r>
                        <a:rPr lang="en-US" sz="1350">
                          <a:effectLst/>
                        </a:rPr>
                        <a:t>exp_vendor_name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59334">
                <a:tc>
                  <a:txBody>
                    <a:bodyPr/>
                    <a:lstStyle/>
                    <a:p>
                      <a:pPr>
                        <a:lnSpc>
                          <a:spcPct val="115000"/>
                        </a:lnSpc>
                        <a:spcAft>
                          <a:spcPts val="0"/>
                        </a:spcAft>
                      </a:pPr>
                      <a:r>
                        <a:rPr lang="en-US" sz="1350">
                          <a:effectLst/>
                        </a:rPr>
                        <a:t>exp_vendor_address</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59334">
                <a:tc>
                  <a:txBody>
                    <a:bodyPr/>
                    <a:lstStyle/>
                    <a:p>
                      <a:pPr>
                        <a:lnSpc>
                          <a:spcPct val="115000"/>
                        </a:lnSpc>
                        <a:spcAft>
                          <a:spcPts val="0"/>
                        </a:spcAft>
                      </a:pPr>
                      <a:r>
                        <a:rPr lang="en-US" sz="1350">
                          <a:effectLst/>
                        </a:rPr>
                        <a:t>payment_date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date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59334">
                <a:tc>
                  <a:txBody>
                    <a:bodyPr/>
                    <a:lstStyle/>
                    <a:p>
                      <a:pPr>
                        <a:lnSpc>
                          <a:spcPct val="115000"/>
                        </a:lnSpc>
                        <a:spcAft>
                          <a:spcPts val="0"/>
                        </a:spcAft>
                      </a:pPr>
                      <a:r>
                        <a:rPr lang="en-US" sz="1350">
                          <a:effectLst/>
                        </a:rPr>
                        <a:t>payment_mode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nvarchar(150)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59334">
                <a:tc>
                  <a:txBody>
                    <a:bodyPr/>
                    <a:lstStyle/>
                    <a:p>
                      <a:pPr>
                        <a:lnSpc>
                          <a:spcPct val="115000"/>
                        </a:lnSpc>
                        <a:spcAft>
                          <a:spcPts val="0"/>
                        </a:spcAft>
                      </a:pPr>
                      <a:r>
                        <a:rPr lang="en-US" sz="1350">
                          <a:effectLst/>
                        </a:rPr>
                        <a:t>payment_details</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59334">
                <a:tc>
                  <a:txBody>
                    <a:bodyPr/>
                    <a:lstStyle/>
                    <a:p>
                      <a:pPr>
                        <a:lnSpc>
                          <a:spcPct val="115000"/>
                        </a:lnSpc>
                        <a:spcAft>
                          <a:spcPts val="0"/>
                        </a:spcAft>
                      </a:pPr>
                      <a:r>
                        <a:rPr lang="en-US" sz="1350">
                          <a:effectLst/>
                        </a:rPr>
                        <a:t>exp_amount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float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59334">
                <a:tc>
                  <a:txBody>
                    <a:bodyPr/>
                    <a:lstStyle/>
                    <a:p>
                      <a:pPr>
                        <a:lnSpc>
                          <a:spcPct val="115000"/>
                        </a:lnSpc>
                        <a:spcAft>
                          <a:spcPts val="0"/>
                        </a:spcAft>
                      </a:pPr>
                      <a:r>
                        <a:rPr lang="en-US" sz="1350">
                          <a:effectLst/>
                        </a:rPr>
                        <a:t>exp_comment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nvarchar(600)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59334">
                <a:tc>
                  <a:txBody>
                    <a:bodyPr/>
                    <a:lstStyle/>
                    <a:p>
                      <a:pPr>
                        <a:lnSpc>
                          <a:spcPct val="115000"/>
                        </a:lnSpc>
                        <a:spcAft>
                          <a:spcPts val="0"/>
                        </a:spcAft>
                      </a:pPr>
                      <a:r>
                        <a:rPr lang="en-US" sz="1350">
                          <a:effectLst/>
                        </a:rPr>
                        <a:t>Flag</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
        <p:nvSpPr>
          <p:cNvPr id="6" name="Rectangle 5"/>
          <p:cNvSpPr/>
          <p:nvPr/>
        </p:nvSpPr>
        <p:spPr>
          <a:xfrm>
            <a:off x="228600" y="3962400"/>
            <a:ext cx="2426755" cy="307777"/>
          </a:xfrm>
          <a:prstGeom prst="rect">
            <a:avLst/>
          </a:prstGeom>
        </p:spPr>
        <p:txBody>
          <a:bodyPr wrap="none">
            <a:spAutoFit/>
          </a:bodyPr>
          <a:lstStyle/>
          <a:p>
            <a:r>
              <a:rPr lang="en-US" sz="1400" dirty="0" smtClean="0"/>
              <a:t>10)Maintain </a:t>
            </a:r>
            <a:r>
              <a:rPr lang="en-US" sz="1400" dirty="0"/>
              <a:t>Society Revenue</a:t>
            </a:r>
          </a:p>
        </p:txBody>
      </p:sp>
      <p:graphicFrame>
        <p:nvGraphicFramePr>
          <p:cNvPr id="7" name="Table 6"/>
          <p:cNvGraphicFramePr>
            <a:graphicFrameLocks noGrp="1"/>
          </p:cNvGraphicFramePr>
          <p:nvPr>
            <p:extLst>
              <p:ext uri="{D42A27DB-BD31-4B8C-83A1-F6EECF244321}">
                <p14:modId xmlns:p14="http://schemas.microsoft.com/office/powerpoint/2010/main" val="1426908516"/>
              </p:ext>
            </p:extLst>
          </p:nvPr>
        </p:nvGraphicFramePr>
        <p:xfrm>
          <a:off x="381000" y="4343400"/>
          <a:ext cx="5712460" cy="2227072"/>
        </p:xfrm>
        <a:graphic>
          <a:graphicData uri="http://schemas.openxmlformats.org/drawingml/2006/table">
            <a:tbl>
              <a:tblPr firstRow="1" firstCol="1" bandRow="1">
                <a:tableStyleId>{5C22544A-7EE6-4342-B048-85BDC9FD1C3A}</a:tableStyleId>
              </a:tblPr>
              <a:tblGrid>
                <a:gridCol w="2145030"/>
                <a:gridCol w="2228850"/>
                <a:gridCol w="1338580"/>
              </a:tblGrid>
              <a:tr h="0">
                <a:tc>
                  <a:txBody>
                    <a:bodyPr/>
                    <a:lstStyle/>
                    <a:p>
                      <a:pPr algn="ctr">
                        <a:lnSpc>
                          <a:spcPct val="115000"/>
                        </a:lnSpc>
                        <a:spcAft>
                          <a:spcPts val="0"/>
                        </a:spcAft>
                      </a:pPr>
                      <a:r>
                        <a:rPr lang="en-US" sz="1350" dirty="0">
                          <a:effectLst/>
                        </a:rPr>
                        <a:t>Field</a:t>
                      </a:r>
                      <a:endParaRPr lang="en-US" sz="1200" dirty="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soci_rev_id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society_id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rev_type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payment_type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Amount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float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dirty="0">
                          <a:effectLst/>
                        </a:rPr>
                        <a:t>Flag</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Tree>
    <p:extLst>
      <p:ext uri="{BB962C8B-B14F-4D97-AF65-F5344CB8AC3E}">
        <p14:creationId xmlns:p14="http://schemas.microsoft.com/office/powerpoint/2010/main" val="397916743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13855" y="73224"/>
            <a:ext cx="1999393"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tabLst>
                <a:tab pos="266700" algn="l"/>
              </a:tabLst>
            </a:pPr>
            <a:r>
              <a:rPr lang="en-US" altLang="zh-CN" sz="1600" u="sng" dirty="0" smtClean="0">
                <a:latin typeface="Times New Roman" pitchFamily="18" charset="0"/>
                <a:ea typeface="SimSun" pitchFamily="2" charset="-122"/>
                <a:cs typeface="Times New Roman" pitchFamily="18" charset="0"/>
              </a:rPr>
              <a:t>11</a:t>
            </a:r>
            <a:r>
              <a:rPr kumimoji="0" lang="en-US" altLang="zh-CN" sz="1600"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a:t>
            </a:r>
            <a:r>
              <a:rPr lang="en-US" sz="1600" dirty="0" smtClean="0"/>
              <a:t> </a:t>
            </a:r>
            <a:r>
              <a:rPr lang="en-US" sz="1600" dirty="0"/>
              <a:t>Maintain Parking</a:t>
            </a: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7" name="Rectangle 2"/>
          <p:cNvSpPr>
            <a:spLocks noChangeArrowheads="1"/>
          </p:cNvSpPr>
          <p:nvPr/>
        </p:nvSpPr>
        <p:spPr bwMode="auto">
          <a:xfrm>
            <a:off x="0" y="990600"/>
            <a:ext cx="2318263" cy="18466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tabLst>
                <a:tab pos="266700" algn="l"/>
              </a:tabLst>
            </a:pPr>
            <a:endParaRPr kumimoji="0" lang="en-US" altLang="zh-CN" sz="1600" b="1"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tabLst>
                <a:tab pos="266700" algn="l"/>
              </a:tabLst>
            </a:pPr>
            <a:endParaRPr lang="en-US" altLang="zh-CN" sz="1600" b="1" u="sng" dirty="0">
              <a:latin typeface="Times New Roman" pitchFamily="18" charset="0"/>
              <a:ea typeface="SimSun" pitchFamily="2" charset="-122"/>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tabLst>
                <a:tab pos="266700" algn="l"/>
              </a:tabLst>
            </a:pPr>
            <a:endParaRPr kumimoji="0" lang="en-US" altLang="zh-CN" sz="1600" b="1"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tabLst>
                <a:tab pos="266700" algn="l"/>
              </a:tabLst>
            </a:pPr>
            <a:endParaRPr lang="en-US" altLang="zh-CN" sz="1600" b="1" u="sng" dirty="0">
              <a:latin typeface="Times New Roman" pitchFamily="18" charset="0"/>
              <a:ea typeface="SimSun" pitchFamily="2" charset="-122"/>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tabLst>
                <a:tab pos="266700" algn="l"/>
              </a:tabLst>
            </a:pPr>
            <a:endParaRPr kumimoji="0" lang="en-US" altLang="zh-CN" sz="1600" b="1"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endParaRPr>
          </a:p>
          <a:p>
            <a:pPr lvl="0" fontAlgn="base">
              <a:spcBef>
                <a:spcPct val="0"/>
              </a:spcBef>
              <a:spcAft>
                <a:spcPct val="0"/>
              </a:spcAft>
              <a:tabLst>
                <a:tab pos="266700" algn="l"/>
              </a:tabLst>
            </a:pPr>
            <a:r>
              <a:rPr kumimoji="0" lang="en-US" altLang="zh-CN" sz="1600"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12)</a:t>
            </a:r>
            <a:r>
              <a:rPr lang="en-US" sz="1600" dirty="0" smtClean="0"/>
              <a:t> </a:t>
            </a:r>
            <a:r>
              <a:rPr lang="en-US" sz="1600" dirty="0"/>
              <a:t>Maintain Flat Details</a:t>
            </a: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3" name="Content Placeholder 2"/>
          <p:cNvGraphicFramePr>
            <a:graphicFrameLocks noGrp="1"/>
          </p:cNvGraphicFramePr>
          <p:nvPr>
            <p:ph sz="quarter" idx="1"/>
            <p:extLst>
              <p:ext uri="{D42A27DB-BD31-4B8C-83A1-F6EECF244321}">
                <p14:modId xmlns:p14="http://schemas.microsoft.com/office/powerpoint/2010/main" val="1690483583"/>
              </p:ext>
            </p:extLst>
          </p:nvPr>
        </p:nvGraphicFramePr>
        <p:xfrm>
          <a:off x="381000" y="533400"/>
          <a:ext cx="5435600" cy="1670304"/>
        </p:xfrm>
        <a:graphic>
          <a:graphicData uri="http://schemas.openxmlformats.org/drawingml/2006/table">
            <a:tbl>
              <a:tblPr firstRow="1" firstCol="1" bandRow="1">
                <a:tableStyleId>{5C22544A-7EE6-4342-B048-85BDC9FD1C3A}</a:tableStyleId>
              </a:tblPr>
              <a:tblGrid>
                <a:gridCol w="2837815"/>
                <a:gridCol w="1478915"/>
                <a:gridCol w="1118870"/>
              </a:tblGrid>
              <a:tr h="196850">
                <a:tc>
                  <a:txBody>
                    <a:bodyPr/>
                    <a:lstStyle/>
                    <a:p>
                      <a:pPr algn="ctr">
                        <a:lnSpc>
                          <a:spcPct val="115000"/>
                        </a:lnSpc>
                        <a:spcAft>
                          <a:spcPts val="0"/>
                        </a:spcAft>
                      </a:pPr>
                      <a:r>
                        <a:rPr lang="en-US" sz="1350" dirty="0">
                          <a:effectLst/>
                        </a:rPr>
                        <a:t>Field</a:t>
                      </a:r>
                      <a:endParaRPr lang="en-US" sz="1200" dirty="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197485">
                <a:tc>
                  <a:txBody>
                    <a:bodyPr/>
                    <a:lstStyle/>
                    <a:p>
                      <a:pPr>
                        <a:lnSpc>
                          <a:spcPct val="115000"/>
                        </a:lnSpc>
                        <a:spcAft>
                          <a:spcPts val="0"/>
                        </a:spcAft>
                      </a:pPr>
                      <a:r>
                        <a:rPr lang="en-US" sz="1350" dirty="0" err="1">
                          <a:effectLst/>
                        </a:rPr>
                        <a:t>parking_id</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196850">
                <a:tc>
                  <a:txBody>
                    <a:bodyPr/>
                    <a:lstStyle/>
                    <a:p>
                      <a:pPr>
                        <a:lnSpc>
                          <a:spcPct val="115000"/>
                        </a:lnSpc>
                        <a:spcAft>
                          <a:spcPts val="0"/>
                        </a:spcAft>
                      </a:pPr>
                      <a:r>
                        <a:rPr lang="en-US" sz="1350">
                          <a:effectLst/>
                        </a:rPr>
                        <a:t>build_id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197485">
                <a:tc>
                  <a:txBody>
                    <a:bodyPr/>
                    <a:lstStyle/>
                    <a:p>
                      <a:pPr>
                        <a:lnSpc>
                          <a:spcPct val="115000"/>
                        </a:lnSpc>
                        <a:spcAft>
                          <a:spcPts val="0"/>
                        </a:spcAft>
                      </a:pPr>
                      <a:r>
                        <a:rPr lang="en-US" sz="1350">
                          <a:effectLst/>
                        </a:rPr>
                        <a:t>parking_no</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196850">
                <a:tc>
                  <a:txBody>
                    <a:bodyPr/>
                    <a:lstStyle/>
                    <a:p>
                      <a:pPr>
                        <a:lnSpc>
                          <a:spcPct val="115000"/>
                        </a:lnSpc>
                        <a:spcAft>
                          <a:spcPts val="0"/>
                        </a:spcAft>
                      </a:pPr>
                      <a:r>
                        <a:rPr lang="en-US" sz="1350">
                          <a:effectLst/>
                        </a:rPr>
                        <a:t>parking_type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197485">
                <a:tc>
                  <a:txBody>
                    <a:bodyPr/>
                    <a:lstStyle/>
                    <a:p>
                      <a:pPr>
                        <a:lnSpc>
                          <a:spcPct val="115000"/>
                        </a:lnSpc>
                        <a:spcAft>
                          <a:spcPts val="0"/>
                        </a:spcAft>
                      </a:pPr>
                      <a:r>
                        <a:rPr lang="en-US" sz="1350">
                          <a:effectLst/>
                        </a:rPr>
                        <a:t>Flag</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344874318"/>
              </p:ext>
            </p:extLst>
          </p:nvPr>
        </p:nvGraphicFramePr>
        <p:xfrm>
          <a:off x="533400" y="2781586"/>
          <a:ext cx="5145405" cy="1670304"/>
        </p:xfrm>
        <a:graphic>
          <a:graphicData uri="http://schemas.openxmlformats.org/drawingml/2006/table">
            <a:tbl>
              <a:tblPr firstRow="1" firstCol="1" bandRow="1">
                <a:tableStyleId>{5C22544A-7EE6-4342-B048-85BDC9FD1C3A}</a:tableStyleId>
              </a:tblPr>
              <a:tblGrid>
                <a:gridCol w="1715135"/>
                <a:gridCol w="1715135"/>
                <a:gridCol w="1715135"/>
              </a:tblGrid>
              <a:tr h="0">
                <a:tc>
                  <a:txBody>
                    <a:bodyPr/>
                    <a:lstStyle/>
                    <a:p>
                      <a:pPr algn="ctr">
                        <a:lnSpc>
                          <a:spcPct val="115000"/>
                        </a:lnSpc>
                        <a:spcAft>
                          <a:spcPts val="0"/>
                        </a:spcAft>
                      </a:pPr>
                      <a:r>
                        <a:rPr lang="en-US" sz="1350">
                          <a:effectLst/>
                        </a:rPr>
                        <a:t>Field</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30480" marR="30480" marT="30480" marB="30480" anchor="ctr"/>
                </a:tc>
              </a:tr>
              <a:tr h="0">
                <a:tc>
                  <a:txBody>
                    <a:bodyPr/>
                    <a:lstStyle/>
                    <a:p>
                      <a:pPr>
                        <a:lnSpc>
                          <a:spcPct val="115000"/>
                        </a:lnSpc>
                        <a:spcAft>
                          <a:spcPts val="0"/>
                        </a:spcAft>
                      </a:pPr>
                      <a:r>
                        <a:rPr lang="en-US" sz="1350">
                          <a:effectLst/>
                        </a:rPr>
                        <a:t>flat_id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P.K</a:t>
                      </a:r>
                      <a:endParaRPr lang="en-US" sz="1200">
                        <a:effectLst/>
                        <a:latin typeface="Times New Roman"/>
                        <a:ea typeface="Times New Roman"/>
                        <a:cs typeface="Mangal"/>
                      </a:endParaRPr>
                    </a:p>
                  </a:txBody>
                  <a:tcPr marL="30480" marR="30480" marT="30480" marB="30480" anchor="ctr"/>
                </a:tc>
              </a:tr>
              <a:tr h="0">
                <a:tc>
                  <a:txBody>
                    <a:bodyPr/>
                    <a:lstStyle/>
                    <a:p>
                      <a:pPr>
                        <a:lnSpc>
                          <a:spcPct val="115000"/>
                        </a:lnSpc>
                        <a:spcAft>
                          <a:spcPts val="0"/>
                        </a:spcAft>
                      </a:pPr>
                      <a:r>
                        <a:rPr lang="en-US" sz="1350">
                          <a:effectLst/>
                        </a:rPr>
                        <a:t>flat_member_id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F.K</a:t>
                      </a:r>
                      <a:endParaRPr lang="en-US" sz="1200">
                        <a:effectLst/>
                        <a:latin typeface="Times New Roman"/>
                        <a:ea typeface="Times New Roman"/>
                        <a:cs typeface="Mangal"/>
                      </a:endParaRPr>
                    </a:p>
                  </a:txBody>
                  <a:tcPr marL="30480" marR="30480" marT="30480" marB="30480" anchor="ctr"/>
                </a:tc>
              </a:tr>
              <a:tr h="0">
                <a:tc>
                  <a:txBody>
                    <a:bodyPr/>
                    <a:lstStyle/>
                    <a:p>
                      <a:pPr>
                        <a:lnSpc>
                          <a:spcPct val="115000"/>
                        </a:lnSpc>
                        <a:spcAft>
                          <a:spcPts val="0"/>
                        </a:spcAft>
                      </a:pPr>
                      <a:r>
                        <a:rPr lang="en-US" sz="1350">
                          <a:effectLst/>
                        </a:rPr>
                        <a:t>flat_sq_foot_area</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nvarchar(200)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30480" marR="30480" marT="30480" marB="30480" anchor="ctr"/>
                </a:tc>
              </a:tr>
              <a:tr h="0">
                <a:tc>
                  <a:txBody>
                    <a:bodyPr/>
                    <a:lstStyle/>
                    <a:p>
                      <a:pPr>
                        <a:lnSpc>
                          <a:spcPct val="115000"/>
                        </a:lnSpc>
                        <a:spcAft>
                          <a:spcPts val="0"/>
                        </a:spcAft>
                      </a:pPr>
                      <a:r>
                        <a:rPr lang="en-US" sz="1350">
                          <a:effectLst/>
                        </a:rPr>
                        <a:t>flat_type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30480" marR="30480" marT="30480" marB="30480" anchor="ctr"/>
                </a:tc>
              </a:tr>
              <a:tr h="0">
                <a:tc>
                  <a:txBody>
                    <a:bodyPr/>
                    <a:lstStyle/>
                    <a:p>
                      <a:pPr>
                        <a:lnSpc>
                          <a:spcPct val="115000"/>
                        </a:lnSpc>
                        <a:spcAft>
                          <a:spcPts val="0"/>
                        </a:spcAft>
                      </a:pPr>
                      <a:r>
                        <a:rPr lang="en-US" sz="1350">
                          <a:effectLst/>
                        </a:rPr>
                        <a:t>Flag</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pPr>
                      <a:endParaRPr lang="en-US" sz="1100" dirty="0">
                        <a:effectLst/>
                        <a:latin typeface="Calibri"/>
                        <a:cs typeface="Mangal"/>
                      </a:endParaRPr>
                    </a:p>
                  </a:txBody>
                  <a:tcPr marL="9525" marR="9525" marT="9525" marB="9525" anchor="ctr"/>
                </a:tc>
              </a:tr>
            </a:tbl>
          </a:graphicData>
        </a:graphic>
      </p:graphicFrame>
    </p:spTree>
    <p:extLst>
      <p:ext uri="{BB962C8B-B14F-4D97-AF65-F5344CB8AC3E}">
        <p14:creationId xmlns:p14="http://schemas.microsoft.com/office/powerpoint/2010/main" val="35882873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228600" y="152400"/>
            <a:ext cx="3222357"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tabLst>
                <a:tab pos="266700" algn="l"/>
              </a:tabLst>
            </a:pPr>
            <a:r>
              <a:rPr lang="en-US" sz="1600" dirty="0" smtClean="0"/>
              <a:t>13)Maintain </a:t>
            </a:r>
            <a:r>
              <a:rPr lang="en-US" sz="1600" dirty="0"/>
              <a:t>Flat Member Details</a:t>
            </a:r>
            <a:r>
              <a:rPr kumimoji="0" lang="en-US" altLang="zh-CN" sz="1600" b="1" i="0" u="none"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a:t>
            </a: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r>
              <a:rPr kumimoji="0" lang="en-US" altLang="zh-CN" sz="1000" b="0" i="0" u="none" strike="noStrike" cap="none" normalizeH="0" baseline="0" dirty="0" smtClean="0">
                <a:ln>
                  <a:noFill/>
                </a:ln>
                <a:solidFill>
                  <a:schemeClr val="tx1"/>
                </a:solidFill>
                <a:effectLst/>
                <a:latin typeface="Arial" pitchFamily="34" charset="0"/>
                <a:cs typeface="SimSun" pitchFamily="2" charset="-122"/>
              </a:rPr>
              <a:t/>
            </a:r>
            <a:br>
              <a:rPr kumimoji="0" lang="en-US" altLang="zh-CN" sz="1000" b="0" i="0" u="none" strike="noStrike" cap="none" normalizeH="0" baseline="0" dirty="0" smtClean="0">
                <a:ln>
                  <a:noFill/>
                </a:ln>
                <a:solidFill>
                  <a:schemeClr val="tx1"/>
                </a:solidFill>
                <a:effectLst/>
                <a:latin typeface="Arial" pitchFamily="34" charset="0"/>
                <a:cs typeface="SimSun" pitchFamily="2" charset="-122"/>
              </a:rPr>
            </a:b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7" name="Rectangle 2"/>
          <p:cNvSpPr>
            <a:spLocks noChangeArrowheads="1"/>
          </p:cNvSpPr>
          <p:nvPr/>
        </p:nvSpPr>
        <p:spPr bwMode="auto">
          <a:xfrm>
            <a:off x="152400" y="1828800"/>
            <a:ext cx="2795509" cy="17235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tabLst>
                <a:tab pos="266700" algn="l"/>
              </a:tabLst>
            </a:pPr>
            <a:endParaRPr kumimoji="0" lang="en-US" altLang="zh-CN" sz="1600" b="1" i="0" u="none" strike="noStrike" cap="none" normalizeH="0" baseline="0" dirty="0" smtClean="0">
              <a:ln>
                <a:noFill/>
              </a:ln>
              <a:solidFill>
                <a:schemeClr val="tx1"/>
              </a:solidFill>
              <a:effectLst/>
              <a:latin typeface="Times New Roman" pitchFamily="18" charset="0"/>
              <a:ea typeface="SimSun" pitchFamily="2" charset="-122"/>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tabLst>
                <a:tab pos="266700" algn="l"/>
              </a:tabLst>
            </a:pPr>
            <a:endParaRPr kumimoji="0" lang="en-US" altLang="zh-CN" sz="1600" b="1" i="0" u="none" strike="noStrike" cap="none" normalizeH="0" baseline="0" dirty="0" smtClean="0">
              <a:ln>
                <a:noFill/>
              </a:ln>
              <a:solidFill>
                <a:schemeClr val="tx1"/>
              </a:solidFill>
              <a:effectLst/>
              <a:latin typeface="Times New Roman" pitchFamily="18" charset="0"/>
              <a:ea typeface="SimSun" pitchFamily="2" charset="-122"/>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tabLst>
                <a:tab pos="266700" algn="l"/>
              </a:tabLst>
            </a:pPr>
            <a:endParaRPr lang="en-US" altLang="zh-CN" sz="1600" b="1" dirty="0">
              <a:latin typeface="Times New Roman" pitchFamily="18" charset="0"/>
              <a:ea typeface="SimSun" pitchFamily="2" charset="-122"/>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tabLst>
                <a:tab pos="266700" algn="l"/>
              </a:tabLst>
            </a:pPr>
            <a:endParaRPr kumimoji="0" lang="en-US" altLang="zh-CN" sz="1600" b="1" i="0" u="none" strike="noStrike" cap="none" normalizeH="0" baseline="0" dirty="0" smtClean="0">
              <a:ln>
                <a:noFill/>
              </a:ln>
              <a:solidFill>
                <a:schemeClr val="tx1"/>
              </a:solidFill>
              <a:effectLst/>
              <a:latin typeface="Times New Roman" pitchFamily="18" charset="0"/>
              <a:ea typeface="SimSun" pitchFamily="2" charset="-122"/>
              <a:cs typeface="Times New Roman" pitchFamily="18" charset="0"/>
            </a:endParaRPr>
          </a:p>
          <a:p>
            <a:pPr lvl="0" fontAlgn="base">
              <a:spcBef>
                <a:spcPct val="0"/>
              </a:spcBef>
              <a:spcAft>
                <a:spcPct val="0"/>
              </a:spcAft>
              <a:tabLst>
                <a:tab pos="266700" algn="l"/>
              </a:tabLst>
            </a:pPr>
            <a:r>
              <a:rPr kumimoji="0" lang="en-US" altLang="zh-CN" sz="1600" i="0" u="none"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14)</a:t>
            </a:r>
            <a:r>
              <a:rPr lang="en-US" sz="1600" dirty="0" smtClean="0"/>
              <a:t> </a:t>
            </a:r>
            <a:r>
              <a:rPr lang="en-US" sz="1600" dirty="0"/>
              <a:t>Maintain  Payment By Flat</a:t>
            </a:r>
            <a:r>
              <a:rPr kumimoji="0" lang="en-US" altLang="zh-CN" sz="1600" b="1" i="0" u="none"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
            </a:r>
            <a:br>
              <a:rPr kumimoji="0" lang="en-US" altLang="zh-CN" sz="1600" b="1" i="0" u="none"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b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3" name="Content Placeholder 2"/>
          <p:cNvGraphicFramePr>
            <a:graphicFrameLocks noGrp="1"/>
          </p:cNvGraphicFramePr>
          <p:nvPr>
            <p:ph sz="quarter" idx="1"/>
            <p:extLst>
              <p:ext uri="{D42A27DB-BD31-4B8C-83A1-F6EECF244321}">
                <p14:modId xmlns:p14="http://schemas.microsoft.com/office/powerpoint/2010/main" val="1014215632"/>
              </p:ext>
            </p:extLst>
          </p:nvPr>
        </p:nvGraphicFramePr>
        <p:xfrm>
          <a:off x="685800" y="592328"/>
          <a:ext cx="5793105" cy="2227072"/>
        </p:xfrm>
        <a:graphic>
          <a:graphicData uri="http://schemas.openxmlformats.org/drawingml/2006/table">
            <a:tbl>
              <a:tblPr firstRow="1" firstCol="1" bandRow="1">
                <a:tableStyleId>{5C22544A-7EE6-4342-B048-85BDC9FD1C3A}</a:tableStyleId>
              </a:tblPr>
              <a:tblGrid>
                <a:gridCol w="2487930"/>
                <a:gridCol w="2000250"/>
                <a:gridCol w="1304925"/>
              </a:tblGrid>
              <a:tr h="0">
                <a:tc>
                  <a:txBody>
                    <a:bodyPr/>
                    <a:lstStyle/>
                    <a:p>
                      <a:pPr algn="ctr">
                        <a:lnSpc>
                          <a:spcPct val="115000"/>
                        </a:lnSpc>
                        <a:spcAft>
                          <a:spcPts val="0"/>
                        </a:spcAft>
                      </a:pPr>
                      <a:r>
                        <a:rPr lang="en-US" sz="1350">
                          <a:effectLst/>
                        </a:rPr>
                        <a:t>Field</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flat_member_id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society_id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flat_no</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flat_member_name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flat_member_email_id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Flag</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352365042"/>
              </p:ext>
            </p:extLst>
          </p:nvPr>
        </p:nvGraphicFramePr>
        <p:xfrm>
          <a:off x="762000" y="3235960"/>
          <a:ext cx="5793105" cy="2783840"/>
        </p:xfrm>
        <a:graphic>
          <a:graphicData uri="http://schemas.openxmlformats.org/drawingml/2006/table">
            <a:tbl>
              <a:tblPr firstRow="1" firstCol="1" bandRow="1">
                <a:tableStyleId>{5C22544A-7EE6-4342-B048-85BDC9FD1C3A}</a:tableStyleId>
              </a:tblPr>
              <a:tblGrid>
                <a:gridCol w="2373630"/>
                <a:gridCol w="2057400"/>
                <a:gridCol w="1362075"/>
              </a:tblGrid>
              <a:tr h="0">
                <a:tc>
                  <a:txBody>
                    <a:bodyPr/>
                    <a:lstStyle/>
                    <a:p>
                      <a:pPr algn="ctr">
                        <a:lnSpc>
                          <a:spcPct val="115000"/>
                        </a:lnSpc>
                        <a:spcAft>
                          <a:spcPts val="0"/>
                        </a:spcAft>
                      </a:pPr>
                      <a:r>
                        <a:rPr lang="en-US" sz="1350">
                          <a:effectLst/>
                        </a:rPr>
                        <a:t>Field</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payment_by_flat_id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society_id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flat_id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tenant_no</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contact_no</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agg_start_date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date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agg_end_date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date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rent_amount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float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Flag</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Tree>
    <p:extLst>
      <p:ext uri="{BB962C8B-B14F-4D97-AF65-F5344CB8AC3E}">
        <p14:creationId xmlns:p14="http://schemas.microsoft.com/office/powerpoint/2010/main" val="42069674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304800" y="73224"/>
            <a:ext cx="2980303"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lvl="0" fontAlgn="base">
              <a:spcBef>
                <a:spcPct val="0"/>
              </a:spcBef>
              <a:spcAft>
                <a:spcPct val="0"/>
              </a:spcAft>
              <a:tabLst>
                <a:tab pos="266700" algn="l"/>
              </a:tabLst>
            </a:pPr>
            <a:r>
              <a:rPr kumimoji="0" lang="en-US" altLang="zh-CN" sz="1600" i="0" u="none"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15)</a:t>
            </a:r>
            <a:r>
              <a:rPr lang="en-US" sz="1600" dirty="0" smtClean="0"/>
              <a:t> </a:t>
            </a:r>
            <a:r>
              <a:rPr lang="en-US" sz="1600" dirty="0"/>
              <a:t>Maintain  Building </a:t>
            </a:r>
            <a:r>
              <a:rPr lang="en-US" sz="1600" dirty="0" err="1"/>
              <a:t>Expences</a:t>
            </a: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7" name="Rectangle 2"/>
          <p:cNvSpPr>
            <a:spLocks noChangeArrowheads="1"/>
          </p:cNvSpPr>
          <p:nvPr/>
        </p:nvSpPr>
        <p:spPr bwMode="auto">
          <a:xfrm>
            <a:off x="381000" y="2286000"/>
            <a:ext cx="2895600"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altLang="zh-CN" sz="1600" dirty="0" smtClean="0">
                <a:latin typeface="Times New Roman" pitchFamily="18" charset="0"/>
                <a:ea typeface="SimSun" pitchFamily="2" charset="-122"/>
                <a:cs typeface="Times New Roman" pitchFamily="18" charset="0"/>
              </a:rPr>
              <a:t>16)</a:t>
            </a:r>
            <a:r>
              <a:rPr lang="en-US" sz="1600" dirty="0" smtClean="0"/>
              <a:t> </a:t>
            </a:r>
            <a:r>
              <a:rPr lang="en-US" sz="1600" dirty="0"/>
              <a:t>Maintain  Notice Board</a:t>
            </a: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r>
              <a:rPr kumimoji="0" lang="en-US" altLang="zh-CN" sz="1000" b="0" i="0" u="none" strike="noStrike" cap="none" normalizeH="0" baseline="0" dirty="0" smtClean="0">
                <a:ln>
                  <a:noFill/>
                </a:ln>
                <a:solidFill>
                  <a:schemeClr val="tx1"/>
                </a:solidFill>
                <a:effectLst/>
                <a:latin typeface="Arial" pitchFamily="34" charset="0"/>
                <a:cs typeface="SimSun" pitchFamily="2" charset="-122"/>
              </a:rPr>
              <a:t/>
            </a:r>
            <a:br>
              <a:rPr kumimoji="0" lang="en-US" altLang="zh-CN" sz="1000" b="0" i="0" u="none" strike="noStrike" cap="none" normalizeH="0" baseline="0" dirty="0" smtClean="0">
                <a:ln>
                  <a:noFill/>
                </a:ln>
                <a:solidFill>
                  <a:schemeClr val="tx1"/>
                </a:solidFill>
                <a:effectLst/>
                <a:latin typeface="Arial" pitchFamily="34" charset="0"/>
                <a:cs typeface="SimSun" pitchFamily="2" charset="-122"/>
              </a:rPr>
            </a:b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3" name="Content Placeholder 2"/>
          <p:cNvGraphicFramePr>
            <a:graphicFrameLocks noGrp="1"/>
          </p:cNvGraphicFramePr>
          <p:nvPr>
            <p:ph sz="quarter" idx="1"/>
            <p:extLst>
              <p:ext uri="{D42A27DB-BD31-4B8C-83A1-F6EECF244321}">
                <p14:modId xmlns:p14="http://schemas.microsoft.com/office/powerpoint/2010/main" val="2269418448"/>
              </p:ext>
            </p:extLst>
          </p:nvPr>
        </p:nvGraphicFramePr>
        <p:xfrm>
          <a:off x="533400" y="615696"/>
          <a:ext cx="5793105" cy="1670304"/>
        </p:xfrm>
        <a:graphic>
          <a:graphicData uri="http://schemas.openxmlformats.org/drawingml/2006/table">
            <a:tbl>
              <a:tblPr firstRow="1" firstCol="1" bandRow="1">
                <a:tableStyleId>{5C22544A-7EE6-4342-B048-85BDC9FD1C3A}</a:tableStyleId>
              </a:tblPr>
              <a:tblGrid>
                <a:gridCol w="2259330"/>
                <a:gridCol w="2400300"/>
                <a:gridCol w="1133475"/>
              </a:tblGrid>
              <a:tr h="0">
                <a:tc>
                  <a:txBody>
                    <a:bodyPr/>
                    <a:lstStyle/>
                    <a:p>
                      <a:pPr algn="ctr">
                        <a:lnSpc>
                          <a:spcPct val="115000"/>
                        </a:lnSpc>
                        <a:spcAft>
                          <a:spcPts val="0"/>
                        </a:spcAft>
                      </a:pPr>
                      <a:r>
                        <a:rPr lang="en-US" sz="1350" dirty="0">
                          <a:effectLst/>
                        </a:rPr>
                        <a:t>Field</a:t>
                      </a:r>
                      <a:endParaRPr lang="en-US" sz="1200" dirty="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build_exp_id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build_exp_type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build_exp_amount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float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dirty="0">
                          <a:effectLst/>
                        </a:rPr>
                        <a:t>Flag</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915349301"/>
              </p:ext>
            </p:extLst>
          </p:nvPr>
        </p:nvGraphicFramePr>
        <p:xfrm>
          <a:off x="533400" y="2854960"/>
          <a:ext cx="5793105" cy="2783840"/>
        </p:xfrm>
        <a:graphic>
          <a:graphicData uri="http://schemas.openxmlformats.org/drawingml/2006/table">
            <a:tbl>
              <a:tblPr firstRow="1" firstCol="1" bandRow="1">
                <a:tableStyleId>{5C22544A-7EE6-4342-B048-85BDC9FD1C3A}</a:tableStyleId>
              </a:tblPr>
              <a:tblGrid>
                <a:gridCol w="2145030"/>
                <a:gridCol w="2000250"/>
                <a:gridCol w="1647825"/>
              </a:tblGrid>
              <a:tr h="0">
                <a:tc>
                  <a:txBody>
                    <a:bodyPr/>
                    <a:lstStyle/>
                    <a:p>
                      <a:pPr algn="ctr">
                        <a:lnSpc>
                          <a:spcPct val="115000"/>
                        </a:lnSpc>
                        <a:spcAft>
                          <a:spcPts val="0"/>
                        </a:spcAft>
                      </a:pPr>
                      <a:r>
                        <a:rPr lang="en-US" sz="1350">
                          <a:effectLst/>
                        </a:rPr>
                        <a:t>Field</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notice_board_id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build_id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society_id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Title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Description</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notice_from_date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date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notice_to_date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date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notice_attachment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nvarchar(200)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Flag</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Tree>
    <p:extLst>
      <p:ext uri="{BB962C8B-B14F-4D97-AF65-F5344CB8AC3E}">
        <p14:creationId xmlns:p14="http://schemas.microsoft.com/office/powerpoint/2010/main" val="31361249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48282" y="87869"/>
            <a:ext cx="1787284"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tabLst>
                <a:tab pos="266700" algn="l"/>
              </a:tabLst>
            </a:pPr>
            <a:r>
              <a:rPr kumimoji="0" lang="en-US" altLang="zh-CN" sz="1600" i="0" u="none"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17)</a:t>
            </a:r>
            <a:r>
              <a:rPr lang="en-US" sz="1600" dirty="0" smtClean="0"/>
              <a:t> </a:t>
            </a:r>
            <a:r>
              <a:rPr lang="en-US" sz="1600" dirty="0"/>
              <a:t>Make Payment</a:t>
            </a:r>
          </a:p>
          <a:p>
            <a:pPr marL="0" marR="0" lvl="0" indent="0" algn="l" defTabSz="914400" rtl="0" eaLnBrk="1" fontAlgn="base" latinLnBrk="0" hangingPunct="1">
              <a:lnSpc>
                <a:spcPct val="100000"/>
              </a:lnSpc>
              <a:spcBef>
                <a:spcPct val="0"/>
              </a:spcBef>
              <a:spcAft>
                <a:spcPct val="0"/>
              </a:spcAft>
              <a:buClrTx/>
              <a:buSzTx/>
              <a:tabLst>
                <a:tab pos="266700" algn="l"/>
              </a:tabLst>
            </a:pP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7" name="Rectangle 2"/>
          <p:cNvSpPr>
            <a:spLocks noChangeArrowheads="1"/>
          </p:cNvSpPr>
          <p:nvPr/>
        </p:nvSpPr>
        <p:spPr bwMode="auto">
          <a:xfrm>
            <a:off x="0" y="1680627"/>
            <a:ext cx="2819400" cy="1138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tabLst>
                <a:tab pos="266700" algn="l"/>
              </a:tabLst>
            </a:pPr>
            <a:endParaRPr kumimoji="0" lang="en-US" altLang="zh-CN" sz="1600" b="1" i="0" u="none" strike="noStrike" cap="none" normalizeH="0" baseline="0" dirty="0" smtClean="0">
              <a:ln>
                <a:noFill/>
              </a:ln>
              <a:solidFill>
                <a:schemeClr val="tx1"/>
              </a:solidFill>
              <a:effectLst/>
              <a:latin typeface="Times New Roman" pitchFamily="18" charset="0"/>
              <a:ea typeface="SimSun" pitchFamily="2" charset="-122"/>
              <a:cs typeface="Times New Roman" pitchFamily="18" charset="0"/>
            </a:endParaRPr>
          </a:p>
          <a:p>
            <a:pPr marL="0" marR="0" lvl="0" indent="0" algn="l" defTabSz="914400" rtl="0" eaLnBrk="1" fontAlgn="base" latinLnBrk="0" hangingPunct="1">
              <a:lnSpc>
                <a:spcPct val="100000"/>
              </a:lnSpc>
              <a:spcBef>
                <a:spcPct val="0"/>
              </a:spcBef>
              <a:spcAft>
                <a:spcPct val="0"/>
              </a:spcAft>
              <a:buClrTx/>
              <a:buSzTx/>
              <a:tabLst>
                <a:tab pos="266700" algn="l"/>
              </a:tabLst>
            </a:pPr>
            <a:endParaRPr lang="en-US" altLang="zh-CN" sz="1600" b="1" dirty="0">
              <a:latin typeface="Times New Roman" pitchFamily="18" charset="0"/>
              <a:ea typeface="SimSun" pitchFamily="2" charset="-122"/>
              <a:cs typeface="Times New Roman" pitchFamily="18" charset="0"/>
            </a:endParaRPr>
          </a:p>
          <a:p>
            <a:r>
              <a:rPr lang="en-US" altLang="zh-CN" sz="1600" dirty="0" smtClean="0">
                <a:latin typeface="Times New Roman" pitchFamily="18" charset="0"/>
                <a:ea typeface="SimSun" pitchFamily="2" charset="-122"/>
                <a:cs typeface="Times New Roman" pitchFamily="18" charset="0"/>
              </a:rPr>
              <a:t>18</a:t>
            </a:r>
            <a:r>
              <a:rPr kumimoji="0" lang="en-US" altLang="zh-CN" sz="1600" b="1" i="0" u="none"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a:t>
            </a:r>
            <a:r>
              <a:rPr lang="en-US" sz="1600" dirty="0" smtClean="0"/>
              <a:t> </a:t>
            </a:r>
            <a:r>
              <a:rPr lang="en-US" sz="1600" dirty="0" err="1"/>
              <a:t>FeedBack</a:t>
            </a:r>
            <a:endParaRPr lang="en-US" sz="1600" dirty="0"/>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3" name="Content Placeholder 2"/>
          <p:cNvGraphicFramePr>
            <a:graphicFrameLocks noGrp="1"/>
          </p:cNvGraphicFramePr>
          <p:nvPr>
            <p:ph sz="quarter" idx="1"/>
            <p:extLst>
              <p:ext uri="{D42A27DB-BD31-4B8C-83A1-F6EECF244321}">
                <p14:modId xmlns:p14="http://schemas.microsoft.com/office/powerpoint/2010/main" val="2911027402"/>
              </p:ext>
            </p:extLst>
          </p:nvPr>
        </p:nvGraphicFramePr>
        <p:xfrm>
          <a:off x="533400" y="457200"/>
          <a:ext cx="5822316" cy="1759841"/>
        </p:xfrm>
        <a:graphic>
          <a:graphicData uri="http://schemas.openxmlformats.org/drawingml/2006/table">
            <a:tbl>
              <a:tblPr firstRow="1" firstCol="1" bandRow="1">
                <a:tableStyleId>{5C22544A-7EE6-4342-B048-85BDC9FD1C3A}</a:tableStyleId>
              </a:tblPr>
              <a:tblGrid>
                <a:gridCol w="1940772"/>
                <a:gridCol w="1940772"/>
                <a:gridCol w="1940772"/>
              </a:tblGrid>
              <a:tr h="194945">
                <a:tc>
                  <a:txBody>
                    <a:bodyPr/>
                    <a:lstStyle/>
                    <a:p>
                      <a:pPr algn="ctr">
                        <a:lnSpc>
                          <a:spcPct val="115000"/>
                        </a:lnSpc>
                        <a:spcAft>
                          <a:spcPts val="0"/>
                        </a:spcAft>
                      </a:pPr>
                      <a:r>
                        <a:rPr lang="en-US" sz="1200" dirty="0">
                          <a:effectLst/>
                        </a:rPr>
                        <a:t>Field</a:t>
                      </a:r>
                      <a:endParaRPr lang="en-US" sz="1200" dirty="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20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dirty="0">
                          <a:effectLst/>
                        </a:rPr>
                        <a:t>Constraints</a:t>
                      </a:r>
                      <a:endParaRPr lang="en-US" sz="1200" dirty="0">
                        <a:effectLst/>
                        <a:latin typeface="Times New Roman"/>
                        <a:ea typeface="Times New Roman"/>
                        <a:cs typeface="Mangal"/>
                      </a:endParaRPr>
                    </a:p>
                  </a:txBody>
                  <a:tcPr marL="30480" marR="30480" marT="30480" marB="30480" anchor="ctr"/>
                </a:tc>
              </a:tr>
              <a:tr h="194945">
                <a:tc>
                  <a:txBody>
                    <a:bodyPr/>
                    <a:lstStyle/>
                    <a:p>
                      <a:pPr>
                        <a:lnSpc>
                          <a:spcPct val="115000"/>
                        </a:lnSpc>
                        <a:spcAft>
                          <a:spcPts val="0"/>
                        </a:spcAft>
                      </a:pPr>
                      <a:r>
                        <a:rPr lang="en-US" sz="1200">
                          <a:effectLst/>
                        </a:rPr>
                        <a:t>flat_pay_id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P.K</a:t>
                      </a:r>
                      <a:endParaRPr lang="en-US" sz="1200">
                        <a:effectLst/>
                        <a:latin typeface="Times New Roman"/>
                        <a:ea typeface="Times New Roman"/>
                        <a:cs typeface="Mangal"/>
                      </a:endParaRPr>
                    </a:p>
                  </a:txBody>
                  <a:tcPr marL="30480" marR="30480" marT="30480" marB="30480" anchor="ctr"/>
                </a:tc>
              </a:tr>
              <a:tr h="175260">
                <a:tc>
                  <a:txBody>
                    <a:bodyPr/>
                    <a:lstStyle/>
                    <a:p>
                      <a:pPr>
                        <a:lnSpc>
                          <a:spcPct val="115000"/>
                        </a:lnSpc>
                        <a:spcAft>
                          <a:spcPts val="0"/>
                        </a:spcAft>
                      </a:pPr>
                      <a:r>
                        <a:rPr lang="en-US" sz="1200">
                          <a:effectLst/>
                        </a:rPr>
                        <a:t>flat_member_id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F.K</a:t>
                      </a:r>
                      <a:endParaRPr lang="en-US" sz="1200">
                        <a:effectLst/>
                        <a:latin typeface="Times New Roman"/>
                        <a:ea typeface="Times New Roman"/>
                        <a:cs typeface="Mangal"/>
                      </a:endParaRPr>
                    </a:p>
                  </a:txBody>
                  <a:tcPr marL="30480" marR="30480" marT="30480" marB="30480" anchor="ctr"/>
                </a:tc>
              </a:tr>
              <a:tr h="175260">
                <a:tc>
                  <a:txBody>
                    <a:bodyPr/>
                    <a:lstStyle/>
                    <a:p>
                      <a:pPr>
                        <a:lnSpc>
                          <a:spcPct val="115000"/>
                        </a:lnSpc>
                        <a:spcAft>
                          <a:spcPts val="0"/>
                        </a:spcAft>
                      </a:pPr>
                      <a:r>
                        <a:rPr lang="en-US" sz="1200" dirty="0" err="1">
                          <a:effectLst/>
                        </a:rPr>
                        <a:t>payment_by_flat_id</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a:effectLst/>
                        </a:rPr>
                        <a:t>F.K</a:t>
                      </a:r>
                      <a:endParaRPr lang="en-US" sz="1200">
                        <a:effectLst/>
                        <a:latin typeface="Times New Roman"/>
                        <a:ea typeface="Times New Roman"/>
                        <a:cs typeface="Mangal"/>
                      </a:endParaRPr>
                    </a:p>
                  </a:txBody>
                  <a:tcPr marL="30480" marR="30480" marT="30480" marB="30480" anchor="ctr"/>
                </a:tc>
              </a:tr>
              <a:tr h="194945">
                <a:tc>
                  <a:txBody>
                    <a:bodyPr/>
                    <a:lstStyle/>
                    <a:p>
                      <a:pPr>
                        <a:lnSpc>
                          <a:spcPct val="115000"/>
                        </a:lnSpc>
                        <a:spcAft>
                          <a:spcPts val="0"/>
                        </a:spcAft>
                      </a:pPr>
                      <a:r>
                        <a:rPr lang="en-US" sz="1200" dirty="0" err="1">
                          <a:effectLst/>
                        </a:rPr>
                        <a:t>flat_expences</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dirty="0" err="1">
                          <a:effectLst/>
                        </a:rPr>
                        <a:t>nvarchar</a:t>
                      </a:r>
                      <a:r>
                        <a:rPr lang="en-US" sz="1200" dirty="0">
                          <a:effectLst/>
                        </a:rPr>
                        <a:t>(200)</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pPr>
                      <a:endParaRPr lang="en-US" sz="1100">
                        <a:effectLst/>
                        <a:latin typeface="Calibri"/>
                        <a:cs typeface="Mangal"/>
                      </a:endParaRPr>
                    </a:p>
                  </a:txBody>
                  <a:tcPr marL="30480" marR="30480" marT="30480" marB="30480" anchor="ctr"/>
                </a:tc>
              </a:tr>
              <a:tr h="389255">
                <a:tc>
                  <a:txBody>
                    <a:bodyPr/>
                    <a:lstStyle/>
                    <a:p>
                      <a:pPr>
                        <a:lnSpc>
                          <a:spcPct val="115000"/>
                        </a:lnSpc>
                        <a:spcAft>
                          <a:spcPts val="0"/>
                        </a:spcAft>
                      </a:pPr>
                      <a:r>
                        <a:rPr lang="en-US" sz="1350" dirty="0">
                          <a:effectLst/>
                        </a:rPr>
                        <a:t>Flag</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err="1">
                          <a:effectLst/>
                        </a:rPr>
                        <a:t>nvarchar</a:t>
                      </a:r>
                      <a:r>
                        <a:rPr lang="en-US" sz="1350" dirty="0">
                          <a:effectLst/>
                        </a:rPr>
                        <a:t>(5)</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200" dirty="0">
                          <a:effectLst/>
                        </a:rPr>
                        <a:t/>
                      </a:r>
                      <a:br>
                        <a:rPr lang="en-US" sz="1200" dirty="0">
                          <a:effectLst/>
                        </a:rPr>
                      </a:br>
                      <a:endParaRPr lang="en-US" sz="1200" dirty="0">
                        <a:effectLst/>
                        <a:latin typeface="Times New Roman"/>
                        <a:ea typeface="Times New Roman"/>
                        <a:cs typeface="Mangal"/>
                      </a:endParaRPr>
                    </a:p>
                  </a:txBody>
                  <a:tcPr marL="30480" marR="30480" marT="30480" marB="30480" anchor="ct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742504577"/>
              </p:ext>
            </p:extLst>
          </p:nvPr>
        </p:nvGraphicFramePr>
        <p:xfrm>
          <a:off x="609600" y="2667000"/>
          <a:ext cx="5621655" cy="1487805"/>
        </p:xfrm>
        <a:graphic>
          <a:graphicData uri="http://schemas.openxmlformats.org/drawingml/2006/table">
            <a:tbl>
              <a:tblPr firstRow="1" firstCol="1" bandRow="1">
                <a:tableStyleId>{5C22544A-7EE6-4342-B048-85BDC9FD1C3A}</a:tableStyleId>
              </a:tblPr>
              <a:tblGrid>
                <a:gridCol w="1905000"/>
                <a:gridCol w="2411730"/>
                <a:gridCol w="1304925"/>
              </a:tblGrid>
              <a:tr h="0">
                <a:tc>
                  <a:txBody>
                    <a:bodyPr/>
                    <a:lstStyle/>
                    <a:p>
                      <a:pPr algn="ctr">
                        <a:lnSpc>
                          <a:spcPct val="115000"/>
                        </a:lnSpc>
                        <a:spcAft>
                          <a:spcPts val="0"/>
                        </a:spcAft>
                      </a:pPr>
                      <a:r>
                        <a:rPr lang="en-US" sz="1350" dirty="0">
                          <a:effectLst/>
                        </a:rPr>
                        <a:t>Field</a:t>
                      </a:r>
                      <a:endParaRPr lang="en-US" sz="1200" dirty="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feedback_id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dirty="0">
                          <a:effectLst/>
                        </a:rPr>
                        <a:t>Name</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email_id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Message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
        <p:nvSpPr>
          <p:cNvPr id="9" name="Rectangle 8"/>
          <p:cNvSpPr/>
          <p:nvPr/>
        </p:nvSpPr>
        <p:spPr>
          <a:xfrm>
            <a:off x="152400" y="4202668"/>
            <a:ext cx="1279517" cy="369332"/>
          </a:xfrm>
          <a:prstGeom prst="rect">
            <a:avLst/>
          </a:prstGeom>
        </p:spPr>
        <p:txBody>
          <a:bodyPr wrap="none">
            <a:spAutoFit/>
          </a:bodyPr>
          <a:lstStyle/>
          <a:p>
            <a:r>
              <a:rPr lang="en-US" smtClean="0"/>
              <a:t>19)Contact</a:t>
            </a: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2969636135"/>
              </p:ext>
            </p:extLst>
          </p:nvPr>
        </p:nvGraphicFramePr>
        <p:xfrm>
          <a:off x="609600" y="4627880"/>
          <a:ext cx="5575935" cy="1391920"/>
        </p:xfrm>
        <a:graphic>
          <a:graphicData uri="http://schemas.openxmlformats.org/drawingml/2006/table">
            <a:tbl>
              <a:tblPr firstRow="1" firstCol="1" bandRow="1">
                <a:tableStyleId>{5C22544A-7EE6-4342-B048-85BDC9FD1C3A}</a:tableStyleId>
              </a:tblPr>
              <a:tblGrid>
                <a:gridCol w="2576195"/>
                <a:gridCol w="1891030"/>
                <a:gridCol w="1108710"/>
              </a:tblGrid>
              <a:tr h="0">
                <a:tc>
                  <a:txBody>
                    <a:bodyPr/>
                    <a:lstStyle/>
                    <a:p>
                      <a:pPr algn="ctr">
                        <a:lnSpc>
                          <a:spcPct val="115000"/>
                        </a:lnSpc>
                        <a:spcAft>
                          <a:spcPts val="0"/>
                        </a:spcAft>
                      </a:pPr>
                      <a:r>
                        <a:rPr lang="en-US" sz="1350">
                          <a:effectLst/>
                        </a:rPr>
                        <a:t>Field</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contact_id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Fullname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email_id11</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0">
                <a:tc>
                  <a:txBody>
                    <a:bodyPr/>
                    <a:lstStyle/>
                    <a:p>
                      <a:pPr>
                        <a:lnSpc>
                          <a:spcPct val="115000"/>
                        </a:lnSpc>
                        <a:spcAft>
                          <a:spcPts val="0"/>
                        </a:spcAft>
                      </a:pPr>
                      <a:r>
                        <a:rPr lang="en-US" sz="1350">
                          <a:effectLst/>
                        </a:rPr>
                        <a:t>message11</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spTree>
    <p:extLst>
      <p:ext uri="{BB962C8B-B14F-4D97-AF65-F5344CB8AC3E}">
        <p14:creationId xmlns:p14="http://schemas.microsoft.com/office/powerpoint/2010/main" val="176262269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p:txBody>
          <a:bodyPr/>
          <a:lstStyle/>
          <a:p>
            <a:pPr marL="0" lvl="0" indent="0">
              <a:buNone/>
            </a:pPr>
            <a:r>
              <a:rPr lang="en-US" dirty="0" smtClean="0"/>
              <a:t>Homepage:-</a:t>
            </a:r>
            <a:endParaRPr lang="en-US" dirty="0"/>
          </a:p>
          <a:p>
            <a:pPr marL="0" indent="0">
              <a:buNone/>
            </a:pPr>
            <a:r>
              <a:rPr lang="en-US" dirty="0"/>
              <a:t>  Home:-</a:t>
            </a:r>
          </a:p>
          <a:p>
            <a:endParaRPr lang="en-US" dirty="0"/>
          </a:p>
        </p:txBody>
      </p:sp>
      <p:sp>
        <p:nvSpPr>
          <p:cNvPr id="11307" name="Rectangle 11306"/>
          <p:cNvSpPr/>
          <p:nvPr/>
        </p:nvSpPr>
        <p:spPr>
          <a:xfrm>
            <a:off x="381000" y="228600"/>
            <a:ext cx="7848600" cy="369332"/>
          </a:xfrm>
          <a:prstGeom prst="rect">
            <a:avLst/>
          </a:prstGeom>
        </p:spPr>
        <p:txBody>
          <a:bodyPr wrap="square">
            <a:spAutoFit/>
          </a:bodyPr>
          <a:lstStyle/>
          <a:p>
            <a:r>
              <a:rPr lang="en-US" b="1" u="sng" dirty="0"/>
              <a:t>Input And Output Screens using sample data</a:t>
            </a:r>
            <a:endParaRPr lang="en-US" dirty="0"/>
          </a:p>
        </p:txBody>
      </p:sp>
      <p:pic>
        <p:nvPicPr>
          <p:cNvPr id="6" name="Picture 5"/>
          <p:cNvPicPr/>
          <p:nvPr/>
        </p:nvPicPr>
        <p:blipFill>
          <a:blip r:embed="rId2"/>
          <a:stretch>
            <a:fillRect/>
          </a:stretch>
        </p:blipFill>
        <p:spPr>
          <a:xfrm>
            <a:off x="370565" y="1758753"/>
            <a:ext cx="8392435" cy="4718247"/>
          </a:xfrm>
          <a:prstGeom prst="rect">
            <a:avLst/>
          </a:prstGeom>
        </p:spPr>
      </p:pic>
    </p:spTree>
    <p:extLst>
      <p:ext uri="{BB962C8B-B14F-4D97-AF65-F5344CB8AC3E}">
        <p14:creationId xmlns:p14="http://schemas.microsoft.com/office/powerpoint/2010/main" val="266403691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905928"/>
            <a:ext cx="7629486" cy="5190072"/>
          </a:xfrm>
          <a:prstGeom prst="rect">
            <a:avLst/>
          </a:prstGeom>
        </p:spPr>
      </p:pic>
    </p:spTree>
    <p:extLst>
      <p:ext uri="{BB962C8B-B14F-4D97-AF65-F5344CB8AC3E}">
        <p14:creationId xmlns:p14="http://schemas.microsoft.com/office/powerpoint/2010/main" val="42782176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INDEX</a:t>
            </a:r>
            <a:endParaRPr lang="en-US" dirty="0"/>
          </a:p>
        </p:txBody>
      </p:sp>
      <p:sp>
        <p:nvSpPr>
          <p:cNvPr id="3" name="Content Placeholder 2"/>
          <p:cNvSpPr>
            <a:spLocks noGrp="1"/>
          </p:cNvSpPr>
          <p:nvPr>
            <p:ph sz="quarter" idx="1"/>
          </p:nvPr>
        </p:nvSpPr>
        <p:spPr/>
        <p:txBody>
          <a:bodyPr>
            <a:normAutofit/>
          </a:bodyPr>
          <a:lstStyle/>
          <a:p>
            <a:r>
              <a:rPr lang="en-US" dirty="0" smtClean="0"/>
              <a:t>Scope of Project</a:t>
            </a:r>
          </a:p>
          <a:p>
            <a:pPr lvl="1"/>
            <a:r>
              <a:rPr lang="en-US" dirty="0" smtClean="0"/>
              <a:t>Technology</a:t>
            </a:r>
          </a:p>
          <a:p>
            <a:r>
              <a:rPr lang="en-US" dirty="0" smtClean="0"/>
              <a:t>Objectives of System</a:t>
            </a:r>
          </a:p>
          <a:p>
            <a:r>
              <a:rPr lang="en-US" dirty="0" smtClean="0"/>
              <a:t>Global </a:t>
            </a:r>
            <a:r>
              <a:rPr lang="en-US" dirty="0" smtClean="0"/>
              <a:t>Use case Diagram</a:t>
            </a:r>
          </a:p>
          <a:p>
            <a:r>
              <a:rPr lang="en-US" dirty="0" smtClean="0"/>
              <a:t>Class Diagram</a:t>
            </a:r>
          </a:p>
          <a:p>
            <a:r>
              <a:rPr lang="en-US" dirty="0" smtClean="0"/>
              <a:t>List of Forms</a:t>
            </a:r>
          </a:p>
          <a:p>
            <a:r>
              <a:rPr lang="en-US" dirty="0" smtClean="0"/>
              <a:t>List of Database-Tables</a:t>
            </a:r>
            <a:endParaRPr lang="en-US" dirty="0"/>
          </a:p>
          <a:p>
            <a:r>
              <a:rPr lang="en-US" dirty="0" smtClean="0"/>
              <a:t>List of Reports</a:t>
            </a:r>
          </a:p>
          <a:p>
            <a:r>
              <a:rPr lang="en-US" dirty="0" smtClean="0"/>
              <a:t>Drawbacks &amp; Limitations</a:t>
            </a:r>
          </a:p>
          <a:p>
            <a:r>
              <a:rPr lang="en-US" dirty="0" smtClean="0"/>
              <a:t>Conclusion</a:t>
            </a:r>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sz="quarter" idx="1"/>
          </p:nvPr>
        </p:nvSpPr>
        <p:spPr/>
        <p:txBody>
          <a:bodyPr/>
          <a:lstStyle/>
          <a:p>
            <a:endParaRPr lang="en-US"/>
          </a:p>
        </p:txBody>
      </p:sp>
      <p:pic>
        <p:nvPicPr>
          <p:cNvPr id="4" name="Picture 3"/>
          <p:cNvPicPr/>
          <p:nvPr/>
        </p:nvPicPr>
        <p:blipFill>
          <a:blip r:embed="rId2"/>
          <a:stretch>
            <a:fillRect/>
          </a:stretch>
        </p:blipFill>
        <p:spPr>
          <a:xfrm>
            <a:off x="990600" y="1069876"/>
            <a:ext cx="6935896" cy="4718247"/>
          </a:xfrm>
          <a:prstGeom prst="rect">
            <a:avLst/>
          </a:prstGeom>
        </p:spPr>
      </p:pic>
    </p:spTree>
    <p:extLst>
      <p:ext uri="{BB962C8B-B14F-4D97-AF65-F5344CB8AC3E}">
        <p14:creationId xmlns:p14="http://schemas.microsoft.com/office/powerpoint/2010/main" val="28231395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a:t>Gallery:-</a:t>
            </a:r>
            <a:br>
              <a:rPr lang="en-US" dirty="0"/>
            </a:br>
            <a:endParaRPr lang="en-US" dirty="0"/>
          </a:p>
        </p:txBody>
      </p:sp>
      <p:sp>
        <p:nvSpPr>
          <p:cNvPr id="2" name="Content Placeholder 1"/>
          <p:cNvSpPr>
            <a:spLocks noGrp="1"/>
          </p:cNvSpPr>
          <p:nvPr>
            <p:ph sz="quarter" idx="1"/>
          </p:nvPr>
        </p:nvSpPr>
        <p:spPr/>
        <p:txBody>
          <a:bodyPr/>
          <a:lstStyle/>
          <a:p>
            <a:endParaRPr lang="en-US"/>
          </a:p>
        </p:txBody>
      </p:sp>
      <p:pic>
        <p:nvPicPr>
          <p:cNvPr id="6" name="Picture 5"/>
          <p:cNvPicPr/>
          <p:nvPr/>
        </p:nvPicPr>
        <p:blipFill>
          <a:blip r:embed="rId2"/>
          <a:stretch>
            <a:fillRect/>
          </a:stretch>
        </p:blipFill>
        <p:spPr>
          <a:xfrm>
            <a:off x="757256" y="905928"/>
            <a:ext cx="7629486" cy="5190072"/>
          </a:xfrm>
          <a:prstGeom prst="rect">
            <a:avLst/>
          </a:prstGeom>
        </p:spPr>
      </p:pic>
    </p:spTree>
    <p:extLst>
      <p:ext uri="{BB962C8B-B14F-4D97-AF65-F5344CB8AC3E}">
        <p14:creationId xmlns:p14="http://schemas.microsoft.com/office/powerpoint/2010/main" val="274463360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About Us:-</a:t>
            </a:r>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1104051" y="1301553"/>
            <a:ext cx="6935896" cy="4718247"/>
          </a:xfrm>
          <a:prstGeom prst="rect">
            <a:avLst/>
          </a:prstGeom>
        </p:spPr>
      </p:pic>
    </p:spTree>
    <p:extLst>
      <p:ext uri="{BB962C8B-B14F-4D97-AF65-F5344CB8AC3E}">
        <p14:creationId xmlns:p14="http://schemas.microsoft.com/office/powerpoint/2010/main" val="145210261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sp>
        <p:nvSpPr>
          <p:cNvPr id="5" name="Content Placeholder 4"/>
          <p:cNvSpPr>
            <a:spLocks noGrp="1"/>
          </p:cNvSpPr>
          <p:nvPr>
            <p:ph sz="quarter" idx="1"/>
          </p:nvPr>
        </p:nvSpPr>
        <p:spPr/>
        <p:txBody>
          <a:bodyPr/>
          <a:lstStyle/>
          <a:p>
            <a:endParaRPr lang="en-US"/>
          </a:p>
        </p:txBody>
      </p:sp>
      <p:pic>
        <p:nvPicPr>
          <p:cNvPr id="6" name="Picture 5"/>
          <p:cNvPicPr/>
          <p:nvPr/>
        </p:nvPicPr>
        <p:blipFill>
          <a:blip r:embed="rId2"/>
          <a:stretch>
            <a:fillRect/>
          </a:stretch>
        </p:blipFill>
        <p:spPr>
          <a:xfrm>
            <a:off x="757256" y="1149153"/>
            <a:ext cx="7629486" cy="4718247"/>
          </a:xfrm>
          <a:prstGeom prst="rect">
            <a:avLst/>
          </a:prstGeom>
        </p:spPr>
      </p:pic>
    </p:spTree>
    <p:extLst>
      <p:ext uri="{BB962C8B-B14F-4D97-AF65-F5344CB8AC3E}">
        <p14:creationId xmlns:p14="http://schemas.microsoft.com/office/powerpoint/2010/main" val="35538282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Contact Us:-</a:t>
            </a:r>
            <a:r>
              <a:rPr lang="en-US" dirty="0"/>
              <a:t/>
            </a:r>
            <a:br>
              <a:rPr lang="en-US" dirty="0"/>
            </a:b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375782" y="1149153"/>
            <a:ext cx="8392435" cy="4718247"/>
          </a:xfrm>
          <a:prstGeom prst="rect">
            <a:avLst/>
          </a:prstGeom>
        </p:spPr>
      </p:pic>
    </p:spTree>
    <p:extLst>
      <p:ext uri="{BB962C8B-B14F-4D97-AF65-F5344CB8AC3E}">
        <p14:creationId xmlns:p14="http://schemas.microsoft.com/office/powerpoint/2010/main" val="254393805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Feedback</a:t>
            </a: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284342"/>
            <a:ext cx="7629486" cy="4289315"/>
          </a:xfrm>
          <a:prstGeom prst="rect">
            <a:avLst/>
          </a:prstGeom>
        </p:spPr>
      </p:pic>
    </p:spTree>
    <p:extLst>
      <p:ext uri="{BB962C8B-B14F-4D97-AF65-F5344CB8AC3E}">
        <p14:creationId xmlns:p14="http://schemas.microsoft.com/office/powerpoint/2010/main" val="228821445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Registration</a:t>
            </a: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990600" y="1301553"/>
            <a:ext cx="6935896" cy="4718247"/>
          </a:xfrm>
          <a:prstGeom prst="rect">
            <a:avLst/>
          </a:prstGeom>
        </p:spPr>
      </p:pic>
    </p:spTree>
    <p:extLst>
      <p:ext uri="{BB962C8B-B14F-4D97-AF65-F5344CB8AC3E}">
        <p14:creationId xmlns:p14="http://schemas.microsoft.com/office/powerpoint/2010/main" val="221809419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Member Login (Super Admin)</a:t>
            </a: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225353"/>
            <a:ext cx="7629486" cy="4718247"/>
          </a:xfrm>
          <a:prstGeom prst="rect">
            <a:avLst/>
          </a:prstGeom>
        </p:spPr>
      </p:pic>
    </p:spTree>
    <p:extLst>
      <p:ext uri="{BB962C8B-B14F-4D97-AF65-F5344CB8AC3E}">
        <p14:creationId xmlns:p14="http://schemas.microsoft.com/office/powerpoint/2010/main" val="180320935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Admin Dashboard</a:t>
            </a: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225353"/>
            <a:ext cx="7629486" cy="4718247"/>
          </a:xfrm>
          <a:prstGeom prst="rect">
            <a:avLst/>
          </a:prstGeom>
        </p:spPr>
      </p:pic>
    </p:spTree>
    <p:extLst>
      <p:ext uri="{BB962C8B-B14F-4D97-AF65-F5344CB8AC3E}">
        <p14:creationId xmlns:p14="http://schemas.microsoft.com/office/powerpoint/2010/main" val="75519145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Maintain State</a:t>
            </a: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301553"/>
            <a:ext cx="7629486" cy="4718247"/>
          </a:xfrm>
          <a:prstGeom prst="rect">
            <a:avLst/>
          </a:prstGeom>
        </p:spPr>
      </p:pic>
    </p:spTree>
    <p:extLst>
      <p:ext uri="{BB962C8B-B14F-4D97-AF65-F5344CB8AC3E}">
        <p14:creationId xmlns:p14="http://schemas.microsoft.com/office/powerpoint/2010/main" val="50973920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62000"/>
          </a:xfrm>
        </p:spPr>
        <p:txBody>
          <a:bodyPr>
            <a:normAutofit/>
          </a:bodyPr>
          <a:lstStyle/>
          <a:p>
            <a:r>
              <a:rPr lang="en-US" dirty="0" smtClean="0"/>
              <a:t>Scope of Project</a:t>
            </a:r>
            <a:endParaRPr lang="en-US" dirty="0"/>
          </a:p>
        </p:txBody>
      </p:sp>
      <p:sp>
        <p:nvSpPr>
          <p:cNvPr id="3" name="Content Placeholder 2"/>
          <p:cNvSpPr>
            <a:spLocks noGrp="1"/>
          </p:cNvSpPr>
          <p:nvPr>
            <p:ph sz="quarter" idx="1"/>
          </p:nvPr>
        </p:nvSpPr>
        <p:spPr>
          <a:xfrm>
            <a:off x="381000" y="838200"/>
            <a:ext cx="8305800" cy="5562600"/>
          </a:xfrm>
        </p:spPr>
        <p:txBody>
          <a:bodyPr>
            <a:normAutofit fontScale="55000" lnSpcReduction="20000"/>
          </a:bodyPr>
          <a:lstStyle/>
          <a:p>
            <a:pPr marL="0" indent="0">
              <a:buNone/>
            </a:pPr>
            <a:r>
              <a:rPr lang="en-US" sz="2000" dirty="0" smtClean="0"/>
              <a:t>              </a:t>
            </a:r>
            <a:r>
              <a:rPr lang="en-US" b="1" dirty="0" smtClean="0"/>
              <a:t>1)Committee </a:t>
            </a:r>
            <a:r>
              <a:rPr lang="en-US" b="1" dirty="0"/>
              <a:t>Member:</a:t>
            </a:r>
            <a:endParaRPr lang="en-US" dirty="0"/>
          </a:p>
          <a:p>
            <a:pPr marL="0" indent="0">
              <a:buClrTx/>
              <a:buNone/>
            </a:pPr>
            <a:r>
              <a:rPr lang="en-US" dirty="0" smtClean="0"/>
              <a:t>Login</a:t>
            </a:r>
            <a:endParaRPr lang="en-US" dirty="0"/>
          </a:p>
          <a:p>
            <a:pPr marL="0" indent="0">
              <a:buNone/>
            </a:pPr>
            <a:r>
              <a:rPr lang="en-US" dirty="0"/>
              <a:t>Maintain User Type</a:t>
            </a:r>
          </a:p>
          <a:p>
            <a:pPr marL="0" indent="0">
              <a:buNone/>
            </a:pPr>
            <a:r>
              <a:rPr lang="en-US" dirty="0"/>
              <a:t>Maintain State</a:t>
            </a:r>
          </a:p>
          <a:p>
            <a:pPr marL="0" indent="0">
              <a:buNone/>
            </a:pPr>
            <a:r>
              <a:rPr lang="en-US" dirty="0"/>
              <a:t>Maintain District</a:t>
            </a:r>
          </a:p>
          <a:p>
            <a:pPr marL="0" indent="0">
              <a:buNone/>
            </a:pPr>
            <a:r>
              <a:rPr lang="en-US" dirty="0"/>
              <a:t>Maintain City</a:t>
            </a:r>
          </a:p>
          <a:p>
            <a:pPr marL="0" indent="0">
              <a:buNone/>
            </a:pPr>
            <a:r>
              <a:rPr lang="en-US" dirty="0"/>
              <a:t>Maintain Society </a:t>
            </a:r>
          </a:p>
          <a:p>
            <a:pPr marL="0" indent="0">
              <a:buNone/>
            </a:pPr>
            <a:r>
              <a:rPr lang="en-US" dirty="0"/>
              <a:t>Master And Details</a:t>
            </a:r>
          </a:p>
          <a:p>
            <a:pPr marL="0" indent="0">
              <a:buNone/>
            </a:pPr>
            <a:r>
              <a:rPr lang="en-US" dirty="0" smtClean="0"/>
              <a:t>Change Password</a:t>
            </a:r>
          </a:p>
          <a:p>
            <a:pPr marL="0" indent="0">
              <a:buNone/>
            </a:pPr>
            <a:r>
              <a:rPr lang="en-US" dirty="0" smtClean="0"/>
              <a:t> </a:t>
            </a:r>
          </a:p>
          <a:p>
            <a:pPr marL="0" indent="0">
              <a:buNone/>
            </a:pPr>
            <a:r>
              <a:rPr lang="en-US" b="1" dirty="0" smtClean="0"/>
              <a:t>               </a:t>
            </a:r>
            <a:r>
              <a:rPr lang="en-US" b="1" dirty="0"/>
              <a:t>2)Society Member:</a:t>
            </a:r>
            <a:endParaRPr lang="en-US" dirty="0"/>
          </a:p>
          <a:p>
            <a:pPr marL="0" indent="0">
              <a:buNone/>
            </a:pPr>
            <a:r>
              <a:rPr lang="en-US" dirty="0" smtClean="0"/>
              <a:t>Maintain </a:t>
            </a:r>
            <a:r>
              <a:rPr lang="en-US" dirty="0"/>
              <a:t>Login</a:t>
            </a:r>
          </a:p>
          <a:p>
            <a:pPr marL="0" indent="0">
              <a:buNone/>
            </a:pPr>
            <a:r>
              <a:rPr lang="en-US" dirty="0"/>
              <a:t>Maintain Building Registration.</a:t>
            </a:r>
          </a:p>
          <a:p>
            <a:pPr marL="0" indent="0">
              <a:buNone/>
            </a:pPr>
            <a:r>
              <a:rPr lang="en-US" dirty="0"/>
              <a:t>Maintain  Society Employee Registration.</a:t>
            </a:r>
          </a:p>
          <a:p>
            <a:pPr marL="0" indent="0">
              <a:buNone/>
            </a:pPr>
            <a:r>
              <a:rPr lang="en-US" dirty="0" smtClean="0"/>
              <a:t>Maintain </a:t>
            </a:r>
            <a:r>
              <a:rPr lang="en-US" dirty="0"/>
              <a:t>Society Expenses</a:t>
            </a:r>
          </a:p>
          <a:p>
            <a:pPr marL="0" indent="0">
              <a:buNone/>
            </a:pPr>
            <a:r>
              <a:rPr lang="en-US" dirty="0" smtClean="0"/>
              <a:t>Maintain </a:t>
            </a:r>
            <a:r>
              <a:rPr lang="en-US" dirty="0"/>
              <a:t>Revenue</a:t>
            </a:r>
          </a:p>
          <a:p>
            <a:pPr marL="0" indent="0">
              <a:buNone/>
            </a:pPr>
            <a:r>
              <a:rPr lang="en-US" dirty="0"/>
              <a:t> </a:t>
            </a:r>
            <a:r>
              <a:rPr lang="en-US" dirty="0" smtClean="0"/>
              <a:t>Maintain </a:t>
            </a:r>
            <a:r>
              <a:rPr lang="en-US" dirty="0"/>
              <a:t>Parking Details</a:t>
            </a:r>
          </a:p>
          <a:p>
            <a:pPr marL="0" indent="0">
              <a:buNone/>
            </a:pPr>
            <a:r>
              <a:rPr lang="en-US" dirty="0" smtClean="0"/>
              <a:t> Update </a:t>
            </a:r>
            <a:r>
              <a:rPr lang="en-US" dirty="0"/>
              <a:t>Profile.</a:t>
            </a:r>
          </a:p>
          <a:p>
            <a:pPr marL="0" indent="0">
              <a:buNone/>
            </a:pPr>
            <a:r>
              <a:rPr lang="en-US" dirty="0"/>
              <a:t> </a:t>
            </a:r>
            <a:r>
              <a:rPr lang="en-US" dirty="0" smtClean="0"/>
              <a:t>Change </a:t>
            </a:r>
            <a:r>
              <a:rPr lang="en-US" dirty="0"/>
              <a:t>Password</a:t>
            </a:r>
          </a:p>
          <a:p>
            <a:pPr marL="0" indent="0">
              <a:buNone/>
            </a:pPr>
            <a:r>
              <a:rPr lang="en-US" dirty="0" smtClean="0"/>
              <a:t> View </a:t>
            </a:r>
            <a:r>
              <a:rPr lang="en-US" dirty="0"/>
              <a:t>Reports</a:t>
            </a:r>
          </a:p>
          <a:p>
            <a:pPr marL="0" indent="0">
              <a:buNone/>
            </a:pPr>
            <a:r>
              <a:rPr lang="en-US" b="1" dirty="0"/>
              <a:t> </a:t>
            </a:r>
            <a:endParaRPr lang="en-US" dirty="0"/>
          </a:p>
          <a:p>
            <a:pPr marL="0" indent="0">
              <a:buNone/>
            </a:pP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 State</a:t>
            </a: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838200" y="1225353"/>
            <a:ext cx="6935896" cy="4718247"/>
          </a:xfrm>
          <a:prstGeom prst="rect">
            <a:avLst/>
          </a:prstGeom>
        </p:spPr>
      </p:pic>
    </p:spTree>
    <p:extLst>
      <p:ext uri="{BB962C8B-B14F-4D97-AF65-F5344CB8AC3E}">
        <p14:creationId xmlns:p14="http://schemas.microsoft.com/office/powerpoint/2010/main" val="1254704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endParaRPr lang="en-US"/>
          </a:p>
        </p:txBody>
      </p:sp>
      <p:sp>
        <p:nvSpPr>
          <p:cNvPr id="5" name="Content Placeholder 4"/>
          <p:cNvSpPr>
            <a:spLocks noGrp="1"/>
          </p:cNvSpPr>
          <p:nvPr>
            <p:ph sz="quarter" idx="1"/>
          </p:nvPr>
        </p:nvSpPr>
        <p:spPr/>
        <p:txBody>
          <a:bodyPr/>
          <a:lstStyle/>
          <a:p>
            <a:endParaRPr lang="en-US"/>
          </a:p>
        </p:txBody>
      </p:sp>
      <p:pic>
        <p:nvPicPr>
          <p:cNvPr id="6" name="Picture 5"/>
          <p:cNvPicPr/>
          <p:nvPr/>
        </p:nvPicPr>
        <p:blipFill>
          <a:blip r:embed="rId2"/>
          <a:stretch>
            <a:fillRect/>
          </a:stretch>
        </p:blipFill>
        <p:spPr>
          <a:xfrm>
            <a:off x="757256" y="1072953"/>
            <a:ext cx="7629486" cy="4718247"/>
          </a:xfrm>
          <a:prstGeom prst="rect">
            <a:avLst/>
          </a:prstGeom>
        </p:spPr>
      </p:pic>
    </p:spTree>
    <p:extLst>
      <p:ext uri="{BB962C8B-B14F-4D97-AF65-F5344CB8AC3E}">
        <p14:creationId xmlns:p14="http://schemas.microsoft.com/office/powerpoint/2010/main" val="66371294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Maintain District</a:t>
            </a: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225353"/>
            <a:ext cx="7629486" cy="4718247"/>
          </a:xfrm>
          <a:prstGeom prst="rect">
            <a:avLst/>
          </a:prstGeom>
        </p:spPr>
      </p:pic>
    </p:spTree>
    <p:extLst>
      <p:ext uri="{BB962C8B-B14F-4D97-AF65-F5344CB8AC3E}">
        <p14:creationId xmlns:p14="http://schemas.microsoft.com/office/powerpoint/2010/main" val="324276498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990600"/>
          </a:xfrm>
        </p:spPr>
        <p:txBody>
          <a:bodyPr>
            <a:normAutofit fontScale="90000"/>
          </a:bodyPr>
          <a:lstStyle/>
          <a:p>
            <a:r>
              <a:rPr lang="en-US" dirty="0"/>
              <a:t/>
            </a:r>
            <a:br>
              <a:rPr lang="en-US" dirty="0"/>
            </a:br>
            <a:r>
              <a:rPr lang="en-US" dirty="0" smtClean="0"/>
              <a:t>Maintain City:-</a:t>
            </a:r>
            <a:r>
              <a:rPr lang="en-US" dirty="0"/>
              <a:t/>
            </a:r>
            <a:br>
              <a:rPr lang="en-US" dirty="0"/>
            </a:br>
            <a:endParaRPr lang="en-US" dirty="0"/>
          </a:p>
        </p:txBody>
      </p:sp>
      <p:pic>
        <p:nvPicPr>
          <p:cNvPr id="6" name="Content Placeholder 5"/>
          <p:cNvPicPr>
            <a:picLocks noGrp="1"/>
          </p:cNvPicPr>
          <p:nvPr>
            <p:ph sz="quarter" idx="1"/>
          </p:nvPr>
        </p:nvPicPr>
        <p:blipFill>
          <a:blip r:embed="rId2"/>
          <a:stretch>
            <a:fillRect/>
          </a:stretch>
        </p:blipFill>
        <p:spPr>
          <a:xfrm>
            <a:off x="457200" y="1374317"/>
            <a:ext cx="8229600" cy="4626890"/>
          </a:xfrm>
          <a:prstGeom prst="rect">
            <a:avLst/>
          </a:prstGeom>
        </p:spPr>
      </p:pic>
    </p:spTree>
    <p:extLst>
      <p:ext uri="{BB962C8B-B14F-4D97-AF65-F5344CB8AC3E}">
        <p14:creationId xmlns:p14="http://schemas.microsoft.com/office/powerpoint/2010/main" val="318838118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62000"/>
          </a:xfrm>
        </p:spPr>
        <p:txBody>
          <a:bodyPr/>
          <a:lstStyle/>
          <a:p>
            <a:r>
              <a:rPr lang="en-US" dirty="0" smtClean="0"/>
              <a:t>Maintain Society:</a:t>
            </a: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375782" y="1072953"/>
            <a:ext cx="8392435" cy="4718247"/>
          </a:xfrm>
          <a:prstGeom prst="rect">
            <a:avLst/>
          </a:prstGeom>
        </p:spPr>
      </p:pic>
    </p:spTree>
    <p:extLst>
      <p:ext uri="{BB962C8B-B14F-4D97-AF65-F5344CB8AC3E}">
        <p14:creationId xmlns:p14="http://schemas.microsoft.com/office/powerpoint/2010/main" val="182067019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38200"/>
          </a:xfrm>
        </p:spPr>
        <p:txBody>
          <a:bodyPr>
            <a:normAutofit fontScale="90000"/>
          </a:bodyPr>
          <a:lstStyle/>
          <a:p>
            <a:r>
              <a:rPr lang="en-US" dirty="0" smtClean="0"/>
              <a:t>Change Password:-</a:t>
            </a:r>
            <a:r>
              <a:rPr lang="en-US" dirty="0"/>
              <a:t/>
            </a:r>
            <a:br>
              <a:rPr lang="en-US" dirty="0"/>
            </a:b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990600"/>
            <a:ext cx="7629486" cy="4718247"/>
          </a:xfrm>
          <a:prstGeom prst="rect">
            <a:avLst/>
          </a:prstGeom>
        </p:spPr>
      </p:pic>
    </p:spTree>
    <p:extLst>
      <p:ext uri="{BB962C8B-B14F-4D97-AF65-F5344CB8AC3E}">
        <p14:creationId xmlns:p14="http://schemas.microsoft.com/office/powerpoint/2010/main" val="132760780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Society Admin Dashboard </a:t>
            </a:r>
            <a:r>
              <a:rPr lang="en-US" dirty="0" smtClean="0"/>
              <a:t>:-</a:t>
            </a:r>
            <a:r>
              <a:rPr lang="en-US" dirty="0"/>
              <a:t/>
            </a:r>
            <a:br>
              <a:rPr lang="en-US" dirty="0"/>
            </a:b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069876"/>
            <a:ext cx="7629486" cy="4718247"/>
          </a:xfrm>
          <a:prstGeom prst="rect">
            <a:avLst/>
          </a:prstGeom>
        </p:spPr>
      </p:pic>
    </p:spTree>
    <p:extLst>
      <p:ext uri="{BB962C8B-B14F-4D97-AF65-F5344CB8AC3E}">
        <p14:creationId xmlns:p14="http://schemas.microsoft.com/office/powerpoint/2010/main" val="42362251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Maintain </a:t>
            </a:r>
            <a:r>
              <a:rPr lang="en-US" dirty="0" smtClean="0"/>
              <a:t>Society:-</a:t>
            </a:r>
            <a:r>
              <a:rPr lang="en-US" dirty="0"/>
              <a:t/>
            </a:r>
            <a:br>
              <a:rPr lang="en-US" dirty="0"/>
            </a:br>
            <a:endParaRPr lang="en-US" dirty="0"/>
          </a:p>
        </p:txBody>
      </p:sp>
      <p:sp>
        <p:nvSpPr>
          <p:cNvPr id="3" name="Content Placeholder 2"/>
          <p:cNvSpPr>
            <a:spLocks noGrp="1"/>
          </p:cNvSpPr>
          <p:nvPr>
            <p:ph sz="quarter" idx="1"/>
          </p:nvPr>
        </p:nvSpPr>
        <p:spPr/>
        <p:txBody>
          <a:bodyPr/>
          <a:lstStyle/>
          <a:p>
            <a:endParaRPr lang="en-US"/>
          </a:p>
        </p:txBody>
      </p:sp>
      <p:pic>
        <p:nvPicPr>
          <p:cNvPr id="6" name="Picture 5"/>
          <p:cNvPicPr/>
          <p:nvPr/>
        </p:nvPicPr>
        <p:blipFill>
          <a:blip r:embed="rId2"/>
          <a:stretch>
            <a:fillRect/>
          </a:stretch>
        </p:blipFill>
        <p:spPr>
          <a:xfrm>
            <a:off x="757256" y="1069876"/>
            <a:ext cx="7629486" cy="4718247"/>
          </a:xfrm>
          <a:prstGeom prst="rect">
            <a:avLst/>
          </a:prstGeom>
        </p:spPr>
      </p:pic>
    </p:spTree>
    <p:extLst>
      <p:ext uri="{BB962C8B-B14F-4D97-AF65-F5344CB8AC3E}">
        <p14:creationId xmlns:p14="http://schemas.microsoft.com/office/powerpoint/2010/main" val="388839021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Maintain </a:t>
            </a:r>
            <a:r>
              <a:rPr lang="en-US" dirty="0" smtClean="0"/>
              <a:t>Society Employee</a:t>
            </a:r>
            <a:r>
              <a:rPr lang="en-US" dirty="0"/>
              <a:t/>
            </a:r>
            <a:br>
              <a:rPr lang="en-US" dirty="0"/>
            </a:b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284342"/>
            <a:ext cx="7629486" cy="4289315"/>
          </a:xfrm>
          <a:prstGeom prst="rect">
            <a:avLst/>
          </a:prstGeom>
        </p:spPr>
      </p:pic>
    </p:spTree>
    <p:extLst>
      <p:ext uri="{BB962C8B-B14F-4D97-AF65-F5344CB8AC3E}">
        <p14:creationId xmlns:p14="http://schemas.microsoft.com/office/powerpoint/2010/main" val="193418406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Maintain Society Expenses:-</a:t>
            </a:r>
            <a:r>
              <a:rPr lang="en-US" dirty="0"/>
              <a:t/>
            </a:r>
            <a:br>
              <a:rPr lang="en-US" dirty="0"/>
            </a:b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375782" y="1069876"/>
            <a:ext cx="8392435" cy="4718247"/>
          </a:xfrm>
          <a:prstGeom prst="rect">
            <a:avLst/>
          </a:prstGeom>
        </p:spPr>
      </p:pic>
    </p:spTree>
    <p:extLst>
      <p:ext uri="{BB962C8B-B14F-4D97-AF65-F5344CB8AC3E}">
        <p14:creationId xmlns:p14="http://schemas.microsoft.com/office/powerpoint/2010/main" val="24714625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304800"/>
            <a:ext cx="8229600" cy="6019800"/>
          </a:xfrm>
        </p:spPr>
        <p:txBody>
          <a:bodyPr>
            <a:normAutofit fontScale="62500" lnSpcReduction="20000"/>
          </a:bodyPr>
          <a:lstStyle/>
          <a:p>
            <a:pPr marL="0" indent="0">
              <a:buNone/>
            </a:pPr>
            <a:r>
              <a:rPr lang="en-US" b="1" dirty="0"/>
              <a:t> 3)Building  Member:</a:t>
            </a:r>
            <a:endParaRPr lang="en-US" dirty="0"/>
          </a:p>
          <a:p>
            <a:pPr marL="0" indent="0">
              <a:buNone/>
            </a:pPr>
            <a:r>
              <a:rPr lang="en-US" dirty="0"/>
              <a:t>Maintain Login</a:t>
            </a:r>
          </a:p>
          <a:p>
            <a:pPr marL="0" indent="0">
              <a:buNone/>
            </a:pPr>
            <a:r>
              <a:rPr lang="en-US" dirty="0"/>
              <a:t>Maintain Flat Details.</a:t>
            </a:r>
          </a:p>
          <a:p>
            <a:pPr marL="0" indent="0">
              <a:buNone/>
            </a:pPr>
            <a:r>
              <a:rPr lang="en-US" dirty="0"/>
              <a:t>Maintain Flat Member Details.</a:t>
            </a:r>
          </a:p>
          <a:p>
            <a:pPr marL="0" indent="0">
              <a:buNone/>
            </a:pPr>
            <a:r>
              <a:rPr lang="en-US" dirty="0"/>
              <a:t>Maintain Payment By Flat</a:t>
            </a:r>
          </a:p>
          <a:p>
            <a:pPr marL="0" indent="0">
              <a:buNone/>
            </a:pPr>
            <a:r>
              <a:rPr lang="en-US" dirty="0"/>
              <a:t>Maintain Building Expenses</a:t>
            </a:r>
          </a:p>
          <a:p>
            <a:pPr marL="0" indent="0">
              <a:buNone/>
            </a:pPr>
            <a:r>
              <a:rPr lang="en-US" dirty="0"/>
              <a:t>Maintain Notice Board</a:t>
            </a:r>
          </a:p>
          <a:p>
            <a:pPr marL="0" indent="0">
              <a:buNone/>
            </a:pPr>
            <a:r>
              <a:rPr lang="en-US" dirty="0"/>
              <a:t>Update Profile.</a:t>
            </a:r>
          </a:p>
          <a:p>
            <a:pPr marL="0" indent="0">
              <a:buNone/>
            </a:pPr>
            <a:r>
              <a:rPr lang="en-US" dirty="0"/>
              <a:t>Change Password</a:t>
            </a:r>
          </a:p>
          <a:p>
            <a:pPr marL="0" indent="0">
              <a:buNone/>
            </a:pPr>
            <a:r>
              <a:rPr lang="en-US" dirty="0"/>
              <a:t>View Reports	</a:t>
            </a:r>
          </a:p>
          <a:p>
            <a:pPr marL="0" indent="0">
              <a:buNone/>
            </a:pPr>
            <a:r>
              <a:rPr lang="en-US" dirty="0"/>
              <a:t> </a:t>
            </a:r>
          </a:p>
          <a:p>
            <a:pPr marL="0" indent="0">
              <a:buNone/>
            </a:pPr>
            <a:r>
              <a:rPr lang="en-US" b="1" dirty="0"/>
              <a:t>             </a:t>
            </a:r>
            <a:endParaRPr lang="en-US" dirty="0"/>
          </a:p>
          <a:p>
            <a:pPr marL="0" indent="0">
              <a:buNone/>
            </a:pPr>
            <a:r>
              <a:rPr lang="en-US" b="1" dirty="0"/>
              <a:t> 4)Flat  Member:</a:t>
            </a:r>
            <a:endParaRPr lang="en-US" dirty="0"/>
          </a:p>
          <a:p>
            <a:pPr marL="0" indent="0">
              <a:buNone/>
            </a:pPr>
            <a:r>
              <a:rPr lang="en-US" dirty="0"/>
              <a:t>Maintain Login</a:t>
            </a:r>
          </a:p>
          <a:p>
            <a:pPr marL="0" indent="0">
              <a:buNone/>
            </a:pPr>
            <a:r>
              <a:rPr lang="en-US" dirty="0"/>
              <a:t>View Notice Board</a:t>
            </a:r>
          </a:p>
          <a:p>
            <a:pPr marL="0" indent="0">
              <a:buNone/>
            </a:pPr>
            <a:r>
              <a:rPr lang="en-US" dirty="0"/>
              <a:t>Make Payment.</a:t>
            </a:r>
          </a:p>
          <a:p>
            <a:pPr marL="0" indent="0">
              <a:buNone/>
            </a:pPr>
            <a:r>
              <a:rPr lang="en-US" dirty="0"/>
              <a:t>Give Feedback.</a:t>
            </a:r>
          </a:p>
          <a:p>
            <a:pPr marL="0" indent="0">
              <a:buNone/>
            </a:pPr>
            <a:r>
              <a:rPr lang="en-US" dirty="0"/>
              <a:t>Contact</a:t>
            </a:r>
          </a:p>
          <a:p>
            <a:pPr marL="0" indent="0">
              <a:buNone/>
            </a:pPr>
            <a:r>
              <a:rPr lang="en-US" dirty="0"/>
              <a:t>Update Profile.</a:t>
            </a:r>
          </a:p>
          <a:p>
            <a:pPr marL="0" indent="0">
              <a:buNone/>
            </a:pPr>
            <a:r>
              <a:rPr lang="en-US" dirty="0"/>
              <a:t>Change </a:t>
            </a:r>
            <a:r>
              <a:rPr lang="en-US" dirty="0" smtClean="0"/>
              <a:t>Password</a:t>
            </a:r>
            <a:endParaRPr lang="en-US" dirty="0"/>
          </a:p>
          <a:p>
            <a:pPr marL="0" indent="0">
              <a:buNone/>
            </a:pPr>
            <a:r>
              <a:rPr lang="en-US" b="1" dirty="0"/>
              <a:t> </a:t>
            </a:r>
            <a:endParaRPr lang="en-US" dirty="0"/>
          </a:p>
        </p:txBody>
      </p:sp>
    </p:spTree>
    <p:extLst>
      <p:ext uri="{BB962C8B-B14F-4D97-AF65-F5344CB8AC3E}">
        <p14:creationId xmlns:p14="http://schemas.microsoft.com/office/powerpoint/2010/main" val="28566511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Maintain Revenue </a:t>
            </a:r>
            <a:r>
              <a:rPr lang="en-US" dirty="0" smtClean="0"/>
              <a:t>:-</a:t>
            </a:r>
            <a:r>
              <a:rPr lang="en-US" dirty="0"/>
              <a:t/>
            </a:r>
            <a:br>
              <a:rPr lang="en-US" dirty="0"/>
            </a:b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069876"/>
            <a:ext cx="7629486" cy="4718247"/>
          </a:xfrm>
          <a:prstGeom prst="rect">
            <a:avLst/>
          </a:prstGeom>
        </p:spPr>
      </p:pic>
    </p:spTree>
    <p:extLst>
      <p:ext uri="{BB962C8B-B14F-4D97-AF65-F5344CB8AC3E}">
        <p14:creationId xmlns:p14="http://schemas.microsoft.com/office/powerpoint/2010/main" val="327168803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52400"/>
            <a:ext cx="8229600" cy="838200"/>
          </a:xfrm>
        </p:spPr>
        <p:txBody>
          <a:bodyPr>
            <a:normAutofit/>
          </a:bodyPr>
          <a:lstStyle/>
          <a:p>
            <a:r>
              <a:rPr lang="en-US" dirty="0"/>
              <a:t>Maintain Parking </a:t>
            </a:r>
            <a:r>
              <a:rPr lang="en-US" dirty="0" smtClean="0"/>
              <a:t>:-</a:t>
            </a: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301553"/>
            <a:ext cx="7629486" cy="4718247"/>
          </a:xfrm>
          <a:prstGeom prst="rect">
            <a:avLst/>
          </a:prstGeom>
        </p:spPr>
      </p:pic>
    </p:spTree>
    <p:extLst>
      <p:ext uri="{BB962C8B-B14F-4D97-AF65-F5344CB8AC3E}">
        <p14:creationId xmlns:p14="http://schemas.microsoft.com/office/powerpoint/2010/main" val="35626562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Update Parking:-</a:t>
            </a:r>
            <a:r>
              <a:rPr lang="en-US" dirty="0"/>
              <a:t/>
            </a:r>
            <a:br>
              <a:rPr lang="en-US" dirty="0"/>
            </a:b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069876"/>
            <a:ext cx="7629486" cy="4718247"/>
          </a:xfrm>
          <a:prstGeom prst="rect">
            <a:avLst/>
          </a:prstGeom>
        </p:spPr>
      </p:pic>
    </p:spTree>
    <p:extLst>
      <p:ext uri="{BB962C8B-B14F-4D97-AF65-F5344CB8AC3E}">
        <p14:creationId xmlns:p14="http://schemas.microsoft.com/office/powerpoint/2010/main" val="308379396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85800"/>
          </a:xfrm>
        </p:spPr>
        <p:txBody>
          <a:bodyPr>
            <a:normAutofit/>
          </a:bodyPr>
          <a:lstStyle/>
          <a:p>
            <a:r>
              <a:rPr lang="en-US" sz="2400" dirty="0"/>
              <a:t>Building Admin Dashboard </a:t>
            </a:r>
            <a:endParaRPr lang="en-US" sz="2400" dirty="0"/>
          </a:p>
        </p:txBody>
      </p:sp>
      <p:sp>
        <p:nvSpPr>
          <p:cNvPr id="3" name="Content Placeholder 2"/>
          <p:cNvSpPr>
            <a:spLocks noGrp="1"/>
          </p:cNvSpPr>
          <p:nvPr>
            <p:ph sz="quarter" idx="1"/>
          </p:nvPr>
        </p:nvSpPr>
        <p:spPr/>
        <p:txBody>
          <a:bodyPr/>
          <a:lstStyle/>
          <a:p>
            <a:endParaRPr lang="en-US"/>
          </a:p>
        </p:txBody>
      </p:sp>
      <p:pic>
        <p:nvPicPr>
          <p:cNvPr id="4" name="Picture 3"/>
          <p:cNvPicPr/>
          <p:nvPr/>
        </p:nvPicPr>
        <p:blipFill>
          <a:blip r:embed="rId2"/>
          <a:stretch>
            <a:fillRect/>
          </a:stretch>
        </p:blipFill>
        <p:spPr>
          <a:xfrm>
            <a:off x="757256" y="1069876"/>
            <a:ext cx="7629486" cy="4718247"/>
          </a:xfrm>
          <a:prstGeom prst="rect">
            <a:avLst/>
          </a:prstGeom>
        </p:spPr>
      </p:pic>
    </p:spTree>
    <p:extLst>
      <p:ext uri="{BB962C8B-B14F-4D97-AF65-F5344CB8AC3E}">
        <p14:creationId xmlns:p14="http://schemas.microsoft.com/office/powerpoint/2010/main" val="89150511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Maintain Flat Detail :</a:t>
            </a:r>
            <a:br>
              <a:rPr lang="en-US" sz="2800" dirty="0"/>
            </a:br>
            <a:endParaRPr lang="en-US" sz="2800" dirty="0"/>
          </a:p>
        </p:txBody>
      </p:sp>
      <p:pic>
        <p:nvPicPr>
          <p:cNvPr id="4" name="Content Placeholder 3"/>
          <p:cNvPicPr>
            <a:picLocks noGrp="1"/>
          </p:cNvPicPr>
          <p:nvPr>
            <p:ph sz="quarter" idx="1"/>
          </p:nvPr>
        </p:nvPicPr>
        <p:blipFill>
          <a:blip r:embed="rId2"/>
          <a:stretch>
            <a:fillRect/>
          </a:stretch>
        </p:blipFill>
        <p:spPr>
          <a:xfrm>
            <a:off x="457200" y="1374317"/>
            <a:ext cx="8229600" cy="4626890"/>
          </a:xfrm>
          <a:prstGeom prst="rect">
            <a:avLst/>
          </a:prstGeom>
        </p:spPr>
      </p:pic>
    </p:spTree>
    <p:extLst>
      <p:ext uri="{BB962C8B-B14F-4D97-AF65-F5344CB8AC3E}">
        <p14:creationId xmlns:p14="http://schemas.microsoft.com/office/powerpoint/2010/main" val="47164967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Maintain Flat Member :</a:t>
            </a:r>
            <a:br>
              <a:rPr lang="en-US" dirty="0"/>
            </a:br>
            <a:endParaRPr lang="en-US" dirty="0"/>
          </a:p>
        </p:txBody>
      </p:sp>
      <p:pic>
        <p:nvPicPr>
          <p:cNvPr id="4" name="Content Placeholder 3"/>
          <p:cNvPicPr>
            <a:picLocks noGrp="1"/>
          </p:cNvPicPr>
          <p:nvPr>
            <p:ph sz="quarter" idx="1"/>
          </p:nvPr>
        </p:nvPicPr>
        <p:blipFill>
          <a:blip r:embed="rId2"/>
          <a:stretch>
            <a:fillRect/>
          </a:stretch>
        </p:blipFill>
        <p:spPr>
          <a:xfrm>
            <a:off x="457200" y="1374317"/>
            <a:ext cx="8229600" cy="4626890"/>
          </a:xfrm>
          <a:prstGeom prst="rect">
            <a:avLst/>
          </a:prstGeom>
        </p:spPr>
      </p:pic>
    </p:spTree>
    <p:extLst>
      <p:ext uri="{BB962C8B-B14F-4D97-AF65-F5344CB8AC3E}">
        <p14:creationId xmlns:p14="http://schemas.microsoft.com/office/powerpoint/2010/main" val="317659573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Maintain Flat Payment </a:t>
            </a:r>
            <a:endParaRPr lang="en-US" dirty="0"/>
          </a:p>
        </p:txBody>
      </p:sp>
      <p:pic>
        <p:nvPicPr>
          <p:cNvPr id="4" name="Content Placeholder 3"/>
          <p:cNvPicPr>
            <a:picLocks noGrp="1"/>
          </p:cNvPicPr>
          <p:nvPr>
            <p:ph sz="quarter" idx="1"/>
          </p:nvPr>
        </p:nvPicPr>
        <p:blipFill>
          <a:blip r:embed="rId2"/>
          <a:stretch>
            <a:fillRect/>
          </a:stretch>
        </p:blipFill>
        <p:spPr>
          <a:xfrm>
            <a:off x="457200" y="1374317"/>
            <a:ext cx="8229600" cy="4626890"/>
          </a:xfrm>
          <a:prstGeom prst="rect">
            <a:avLst/>
          </a:prstGeom>
        </p:spPr>
      </p:pic>
    </p:spTree>
    <p:extLst>
      <p:ext uri="{BB962C8B-B14F-4D97-AF65-F5344CB8AC3E}">
        <p14:creationId xmlns:p14="http://schemas.microsoft.com/office/powerpoint/2010/main" val="379660588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Maintain Building Expenses </a:t>
            </a:r>
            <a:endParaRPr lang="en-US" dirty="0"/>
          </a:p>
        </p:txBody>
      </p:sp>
      <p:pic>
        <p:nvPicPr>
          <p:cNvPr id="4" name="Content Placeholder 3"/>
          <p:cNvPicPr>
            <a:picLocks noGrp="1"/>
          </p:cNvPicPr>
          <p:nvPr>
            <p:ph sz="quarter" idx="1"/>
          </p:nvPr>
        </p:nvPicPr>
        <p:blipFill>
          <a:blip r:embed="rId2"/>
          <a:stretch>
            <a:fillRect/>
          </a:stretch>
        </p:blipFill>
        <p:spPr>
          <a:xfrm>
            <a:off x="457200" y="1374317"/>
            <a:ext cx="8229600" cy="4626890"/>
          </a:xfrm>
          <a:prstGeom prst="rect">
            <a:avLst/>
          </a:prstGeom>
        </p:spPr>
      </p:pic>
    </p:spTree>
    <p:extLst>
      <p:ext uri="{BB962C8B-B14F-4D97-AF65-F5344CB8AC3E}">
        <p14:creationId xmlns:p14="http://schemas.microsoft.com/office/powerpoint/2010/main" val="234284527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Maintain Notice Board :</a:t>
            </a:r>
            <a:br>
              <a:rPr lang="en-US" dirty="0"/>
            </a:br>
            <a:endParaRPr lang="en-US" dirty="0"/>
          </a:p>
        </p:txBody>
      </p:sp>
      <p:pic>
        <p:nvPicPr>
          <p:cNvPr id="4" name="Content Placeholder 3"/>
          <p:cNvPicPr>
            <a:picLocks noGrp="1"/>
          </p:cNvPicPr>
          <p:nvPr>
            <p:ph sz="quarter" idx="1"/>
          </p:nvPr>
        </p:nvPicPr>
        <p:blipFill>
          <a:blip r:embed="rId2"/>
          <a:stretch>
            <a:fillRect/>
          </a:stretch>
        </p:blipFill>
        <p:spPr>
          <a:xfrm>
            <a:off x="457200" y="1374317"/>
            <a:ext cx="8229600" cy="4626890"/>
          </a:xfrm>
          <a:prstGeom prst="rect">
            <a:avLst/>
          </a:prstGeom>
        </p:spPr>
      </p:pic>
    </p:spTree>
    <p:extLst>
      <p:ext uri="{BB962C8B-B14F-4D97-AF65-F5344CB8AC3E}">
        <p14:creationId xmlns:p14="http://schemas.microsoft.com/office/powerpoint/2010/main" val="163382853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Flat Member Dashboard :</a:t>
            </a:r>
            <a:br>
              <a:rPr lang="en-US" dirty="0"/>
            </a:br>
            <a:r>
              <a:rPr lang="en-US" dirty="0"/>
              <a:t> </a:t>
            </a:r>
            <a:endParaRPr lang="en-US" dirty="0"/>
          </a:p>
        </p:txBody>
      </p:sp>
      <p:pic>
        <p:nvPicPr>
          <p:cNvPr id="4" name="Content Placeholder 3"/>
          <p:cNvPicPr>
            <a:picLocks noGrp="1"/>
          </p:cNvPicPr>
          <p:nvPr>
            <p:ph sz="quarter" idx="1"/>
          </p:nvPr>
        </p:nvPicPr>
        <p:blipFill>
          <a:blip r:embed="rId2"/>
          <a:stretch>
            <a:fillRect/>
          </a:stretch>
        </p:blipFill>
        <p:spPr>
          <a:xfrm>
            <a:off x="457200" y="1374317"/>
            <a:ext cx="8229600" cy="4626890"/>
          </a:xfrm>
          <a:prstGeom prst="rect">
            <a:avLst/>
          </a:prstGeom>
        </p:spPr>
      </p:pic>
    </p:spTree>
    <p:extLst>
      <p:ext uri="{BB962C8B-B14F-4D97-AF65-F5344CB8AC3E}">
        <p14:creationId xmlns:p14="http://schemas.microsoft.com/office/powerpoint/2010/main" val="20254379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
          </p:nvPr>
        </p:nvSpPr>
        <p:spPr>
          <a:xfrm>
            <a:off x="457200" y="228600"/>
            <a:ext cx="8229600" cy="5928360"/>
          </a:xfrm>
        </p:spPr>
        <p:txBody>
          <a:bodyPr>
            <a:normAutofit/>
          </a:bodyPr>
          <a:lstStyle/>
          <a:p>
            <a:pPr marL="0" indent="0">
              <a:buNone/>
            </a:pPr>
            <a:r>
              <a:rPr lang="en-US" dirty="0" smtClean="0"/>
              <a:t>Technology Used</a:t>
            </a:r>
            <a:endParaRPr lang="en-US" dirty="0"/>
          </a:p>
          <a:p>
            <a:pPr marL="274320" lvl="1" indent="0">
              <a:buNone/>
            </a:pPr>
            <a:endParaRPr lang="en-US" dirty="0" smtClean="0"/>
          </a:p>
          <a:p>
            <a:pPr marL="274320" lvl="1" indent="0">
              <a:buNone/>
            </a:pPr>
            <a:r>
              <a:rPr lang="en-US" sz="2000" dirty="0" smtClean="0">
                <a:latin typeface="Times New Roman" panose="02020603050405020304" pitchFamily="18" charset="0"/>
                <a:cs typeface="Times New Roman" panose="02020603050405020304" pitchFamily="18" charset="0"/>
              </a:rPr>
              <a:t>Given </a:t>
            </a:r>
            <a:r>
              <a:rPr lang="en-US" sz="2000" dirty="0">
                <a:latin typeface="Times New Roman" panose="02020603050405020304" pitchFamily="18" charset="0"/>
                <a:cs typeface="Times New Roman" panose="02020603050405020304" pitchFamily="18" charset="0"/>
              </a:rPr>
              <a:t>below is the list of minimum recommended </a:t>
            </a:r>
            <a:r>
              <a:rPr lang="en-US" sz="2000" dirty="0" smtClean="0">
                <a:latin typeface="Times New Roman" panose="02020603050405020304" pitchFamily="18" charset="0"/>
                <a:cs typeface="Times New Roman" panose="02020603050405020304" pitchFamily="18" charset="0"/>
              </a:rPr>
              <a:t>software:</a:t>
            </a:r>
            <a:endParaRPr lang="en-US" sz="2000" dirty="0">
              <a:latin typeface="Times New Roman" panose="02020603050405020304" pitchFamily="18" charset="0"/>
              <a:cs typeface="Times New Roman" panose="02020603050405020304" pitchFamily="18" charset="0"/>
            </a:endParaRPr>
          </a:p>
          <a:p>
            <a:pPr marL="274320" lvl="1" indent="0">
              <a:buNone/>
            </a:pPr>
            <a:endParaRPr lang="en-US" sz="2000" dirty="0" smtClean="0">
              <a:latin typeface="Times New Roman" panose="02020603050405020304" pitchFamily="18" charset="0"/>
              <a:cs typeface="Times New Roman" panose="02020603050405020304" pitchFamily="18" charset="0"/>
            </a:endParaRPr>
          </a:p>
          <a:p>
            <a:pPr marL="274320" lvl="1" indent="0">
              <a:buNone/>
            </a:pPr>
            <a:r>
              <a:rPr lang="en-US" sz="2000" dirty="0" smtClean="0">
                <a:latin typeface="Times New Roman" panose="02020603050405020304" pitchFamily="18" charset="0"/>
                <a:cs typeface="Times New Roman" panose="02020603050405020304" pitchFamily="18" charset="0"/>
              </a:rPr>
              <a:t>Operating </a:t>
            </a:r>
            <a:r>
              <a:rPr lang="en-US" sz="2000" dirty="0">
                <a:latin typeface="Times New Roman" panose="02020603050405020304" pitchFamily="18" charset="0"/>
                <a:cs typeface="Times New Roman" panose="02020603050405020304" pitchFamily="18" charset="0"/>
              </a:rPr>
              <a:t>System (any one of the following)</a:t>
            </a:r>
          </a:p>
          <a:p>
            <a:pPr marL="274320" lvl="1" indent="0">
              <a:buNone/>
            </a:pPr>
            <a:r>
              <a:rPr lang="en-US" sz="2000" dirty="0" smtClean="0">
                <a:latin typeface="Times New Roman" panose="02020603050405020304" pitchFamily="18" charset="0"/>
                <a:cs typeface="Times New Roman" panose="02020603050405020304" pitchFamily="18" charset="0"/>
              </a:rPr>
              <a:t>       </a:t>
            </a:r>
            <a:r>
              <a:rPr lang="en-US" sz="1600" dirty="0" smtClean="0">
                <a:latin typeface="Times New Roman" panose="02020603050405020304" pitchFamily="18" charset="0"/>
                <a:cs typeface="Times New Roman" panose="02020603050405020304" pitchFamily="18" charset="0"/>
              </a:rPr>
              <a:t>Windows </a:t>
            </a:r>
            <a:r>
              <a:rPr lang="en-US" sz="1600" dirty="0">
                <a:latin typeface="Times New Roman" panose="02020603050405020304" pitchFamily="18" charset="0"/>
                <a:cs typeface="Times New Roman" panose="02020603050405020304" pitchFamily="18" charset="0"/>
              </a:rPr>
              <a:t>2000.</a:t>
            </a:r>
          </a:p>
          <a:p>
            <a:pPr marL="274320" lvl="1" indent="0">
              <a:buNone/>
            </a:pPr>
            <a:r>
              <a:rPr lang="en-US" sz="1600" dirty="0" smtClean="0">
                <a:latin typeface="Times New Roman" panose="02020603050405020304" pitchFamily="18" charset="0"/>
                <a:cs typeface="Times New Roman" panose="02020603050405020304" pitchFamily="18" charset="0"/>
              </a:rPr>
              <a:t>         Windows </a:t>
            </a:r>
            <a:r>
              <a:rPr lang="en-US" sz="1600" dirty="0">
                <a:latin typeface="Times New Roman" panose="02020603050405020304" pitchFamily="18" charset="0"/>
                <a:cs typeface="Times New Roman" panose="02020603050405020304" pitchFamily="18" charset="0"/>
              </a:rPr>
              <a:t>XP(Service Pack 2) Or Above</a:t>
            </a:r>
          </a:p>
          <a:p>
            <a:pPr marL="274320" lvl="1" indent="0">
              <a:buNone/>
            </a:pPr>
            <a:r>
              <a:rPr lang="en-US" sz="2000" dirty="0" smtClean="0">
                <a:latin typeface="Times New Roman" panose="02020603050405020304" pitchFamily="18" charset="0"/>
                <a:cs typeface="Times New Roman" panose="02020603050405020304" pitchFamily="18" charset="0"/>
              </a:rPr>
              <a:t> Microsoft </a:t>
            </a:r>
            <a:r>
              <a:rPr lang="en-US" sz="2000" dirty="0">
                <a:latin typeface="Times New Roman" panose="02020603050405020304" pitchFamily="18" charset="0"/>
                <a:cs typeface="Times New Roman" panose="02020603050405020304" pitchFamily="18" charset="0"/>
              </a:rPr>
              <a:t>Dot NET Framework 3.0 or </a:t>
            </a:r>
            <a:r>
              <a:rPr lang="en-US" sz="2000" dirty="0" smtClean="0">
                <a:latin typeface="Times New Roman" panose="02020603050405020304" pitchFamily="18" charset="0"/>
                <a:cs typeface="Times New Roman" panose="02020603050405020304" pitchFamily="18" charset="0"/>
              </a:rPr>
              <a:t>above</a:t>
            </a:r>
          </a:p>
          <a:p>
            <a:pPr marL="274320" lvl="1" indent="0">
              <a:buNone/>
            </a:pP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a:t>
            </a:r>
            <a:r>
              <a:rPr lang="en-US" sz="1800" dirty="0" smtClean="0">
                <a:latin typeface="Times New Roman" panose="02020603050405020304" pitchFamily="18" charset="0"/>
                <a:cs typeface="Times New Roman" panose="02020603050405020304" pitchFamily="18" charset="0"/>
              </a:rPr>
              <a:t>Microsoft Visual Studio 2010 </a:t>
            </a:r>
            <a:endParaRPr lang="en-US" sz="1800" dirty="0">
              <a:latin typeface="Times New Roman" panose="02020603050405020304" pitchFamily="18" charset="0"/>
              <a:cs typeface="Times New Roman" panose="02020603050405020304" pitchFamily="18" charset="0"/>
            </a:endParaRPr>
          </a:p>
          <a:p>
            <a:pPr marL="274320" lvl="1" indent="0">
              <a:buNone/>
            </a:pPr>
            <a:r>
              <a:rPr lang="en-US" sz="2000" dirty="0" smtClean="0">
                <a:latin typeface="Times New Roman" panose="02020603050405020304" pitchFamily="18" charset="0"/>
                <a:cs typeface="Times New Roman" panose="02020603050405020304" pitchFamily="18" charset="0"/>
              </a:rPr>
              <a:t> Database</a:t>
            </a:r>
          </a:p>
          <a:p>
            <a:pPr marL="274320" lvl="1" indent="0">
              <a:buNone/>
            </a:pP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      MS SQL Server 2008 R2</a:t>
            </a:r>
          </a:p>
          <a:p>
            <a:endParaRPr lang="en-US" dirty="0"/>
          </a:p>
        </p:txBody>
      </p:sp>
    </p:spTree>
    <p:extLst>
      <p:ext uri="{BB962C8B-B14F-4D97-AF65-F5344CB8AC3E}">
        <p14:creationId xmlns:p14="http://schemas.microsoft.com/office/powerpoint/2010/main" val="120222509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Maintain Payment </a:t>
            </a:r>
            <a:r>
              <a:rPr lang="en-US" dirty="0" smtClean="0"/>
              <a:t>:</a:t>
            </a:r>
            <a:endParaRPr lang="en-US" dirty="0"/>
          </a:p>
        </p:txBody>
      </p:sp>
      <p:pic>
        <p:nvPicPr>
          <p:cNvPr id="4" name="Content Placeholder 3"/>
          <p:cNvPicPr>
            <a:picLocks noGrp="1"/>
          </p:cNvPicPr>
          <p:nvPr>
            <p:ph sz="quarter" idx="1"/>
          </p:nvPr>
        </p:nvPicPr>
        <p:blipFill>
          <a:blip r:embed="rId2"/>
          <a:stretch>
            <a:fillRect/>
          </a:stretch>
        </p:blipFill>
        <p:spPr>
          <a:xfrm>
            <a:off x="457200" y="1374317"/>
            <a:ext cx="8229600" cy="4626890"/>
          </a:xfrm>
          <a:prstGeom prst="rect">
            <a:avLst/>
          </a:prstGeom>
        </p:spPr>
      </p:pic>
    </p:spTree>
    <p:extLst>
      <p:ext uri="{BB962C8B-B14F-4D97-AF65-F5344CB8AC3E}">
        <p14:creationId xmlns:p14="http://schemas.microsoft.com/office/powerpoint/2010/main" val="160409414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457200"/>
            <a:ext cx="8229600" cy="990600"/>
          </a:xfrm>
        </p:spPr>
        <p:txBody>
          <a:bodyPr>
            <a:normAutofit fontScale="90000"/>
          </a:bodyPr>
          <a:lstStyle/>
          <a:p>
            <a:r>
              <a:rPr lang="en-US" b="1" dirty="0"/>
              <a:t>Reports</a:t>
            </a:r>
            <a:r>
              <a:rPr lang="en-US" dirty="0"/>
              <a:t/>
            </a:r>
            <a:br>
              <a:rPr lang="en-US" dirty="0"/>
            </a:br>
            <a:r>
              <a:rPr lang="en-US" dirty="0"/>
              <a:t>View Employee : </a:t>
            </a:r>
            <a:r>
              <a:rPr lang="en-US" dirty="0"/>
              <a:t/>
            </a:r>
            <a:br>
              <a:rPr lang="en-US" dirty="0"/>
            </a:br>
            <a:endParaRPr lang="en-US" dirty="0"/>
          </a:p>
        </p:txBody>
      </p:sp>
      <p:sp>
        <p:nvSpPr>
          <p:cNvPr id="3" name="Content Placeholder 2"/>
          <p:cNvSpPr>
            <a:spLocks noGrp="1"/>
          </p:cNvSpPr>
          <p:nvPr>
            <p:ph sz="quarter" idx="1"/>
          </p:nvPr>
        </p:nvSpPr>
        <p:spPr/>
        <p:txBody>
          <a:bodyPr/>
          <a:lstStyle/>
          <a:p>
            <a:endParaRPr lang="en-US"/>
          </a:p>
        </p:txBody>
      </p:sp>
      <p:pic>
        <p:nvPicPr>
          <p:cNvPr id="6" name="Picture 5"/>
          <p:cNvPicPr/>
          <p:nvPr/>
        </p:nvPicPr>
        <p:blipFill>
          <a:blip r:embed="rId2"/>
          <a:stretch>
            <a:fillRect/>
          </a:stretch>
        </p:blipFill>
        <p:spPr>
          <a:xfrm>
            <a:off x="757256" y="1069876"/>
            <a:ext cx="7629486" cy="4718247"/>
          </a:xfrm>
          <a:prstGeom prst="rect">
            <a:avLst/>
          </a:prstGeom>
        </p:spPr>
      </p:pic>
    </p:spTree>
    <p:extLst>
      <p:ext uri="{BB962C8B-B14F-4D97-AF65-F5344CB8AC3E}">
        <p14:creationId xmlns:p14="http://schemas.microsoft.com/office/powerpoint/2010/main" val="9273341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View Flat Member :</a:t>
            </a:r>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225353"/>
            <a:ext cx="7629486" cy="4718247"/>
          </a:xfrm>
          <a:prstGeom prst="rect">
            <a:avLst/>
          </a:prstGeom>
        </p:spPr>
      </p:pic>
    </p:spTree>
    <p:extLst>
      <p:ext uri="{BB962C8B-B14F-4D97-AF65-F5344CB8AC3E}">
        <p14:creationId xmlns:p14="http://schemas.microsoft.com/office/powerpoint/2010/main" val="400717524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View Notice :</a:t>
            </a:r>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284342"/>
            <a:ext cx="7629486" cy="4289315"/>
          </a:xfrm>
          <a:prstGeom prst="rect">
            <a:avLst/>
          </a:prstGeom>
        </p:spPr>
      </p:pic>
    </p:spTree>
    <p:extLst>
      <p:ext uri="{BB962C8B-B14F-4D97-AF65-F5344CB8AC3E}">
        <p14:creationId xmlns:p14="http://schemas.microsoft.com/office/powerpoint/2010/main" val="270316457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All User List :</a:t>
            </a:r>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757256" y="1284342"/>
            <a:ext cx="7629486" cy="4289315"/>
          </a:xfrm>
          <a:prstGeom prst="rect">
            <a:avLst/>
          </a:prstGeom>
        </p:spPr>
      </p:pic>
    </p:spTree>
    <p:extLst>
      <p:ext uri="{BB962C8B-B14F-4D97-AF65-F5344CB8AC3E}">
        <p14:creationId xmlns:p14="http://schemas.microsoft.com/office/powerpoint/2010/main" val="123960029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City wise Society </a:t>
            </a:r>
            <a:r>
              <a:rPr lang="en-US" dirty="0" smtClean="0"/>
              <a:t>Report</a:t>
            </a:r>
            <a:r>
              <a:rPr lang="en-US" dirty="0"/>
              <a:t/>
            </a:r>
            <a:br>
              <a:rPr lang="en-US" dirty="0"/>
            </a:br>
            <a:endParaRPr lang="en-US" dirty="0"/>
          </a:p>
        </p:txBody>
      </p:sp>
      <p:pic>
        <p:nvPicPr>
          <p:cNvPr id="5" name="Content Placeholder 4"/>
          <p:cNvPicPr>
            <a:picLocks noGrp="1"/>
          </p:cNvPicPr>
          <p:nvPr>
            <p:ph sz="quarter" idx="1"/>
          </p:nvPr>
        </p:nvPicPr>
        <p:blipFill>
          <a:blip r:embed="rId2"/>
          <a:stretch>
            <a:fillRect/>
          </a:stretch>
        </p:blipFill>
        <p:spPr>
          <a:xfrm>
            <a:off x="457200" y="1374317"/>
            <a:ext cx="8229600" cy="4626890"/>
          </a:xfrm>
          <a:prstGeom prst="rect">
            <a:avLst/>
          </a:prstGeom>
        </p:spPr>
      </p:pic>
    </p:spTree>
    <p:extLst>
      <p:ext uri="{BB962C8B-B14F-4D97-AF65-F5344CB8AC3E}">
        <p14:creationId xmlns:p14="http://schemas.microsoft.com/office/powerpoint/2010/main" val="152249242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Society wise Employee </a:t>
            </a:r>
            <a:r>
              <a:rPr lang="en-US" dirty="0" smtClean="0"/>
              <a:t>List</a:t>
            </a:r>
            <a:r>
              <a:rPr lang="en-US" dirty="0"/>
              <a:t/>
            </a:r>
            <a:br>
              <a:rPr lang="en-US" dirty="0"/>
            </a:br>
            <a:endParaRPr lang="en-US" dirty="0"/>
          </a:p>
        </p:txBody>
      </p:sp>
      <p:sp>
        <p:nvSpPr>
          <p:cNvPr id="3" name="Content Placeholder 2"/>
          <p:cNvSpPr>
            <a:spLocks noGrp="1"/>
          </p:cNvSpPr>
          <p:nvPr>
            <p:ph sz="quarter" idx="1"/>
          </p:nvPr>
        </p:nvSpPr>
        <p:spPr/>
        <p:txBody>
          <a:bodyPr/>
          <a:lstStyle/>
          <a:p>
            <a:endParaRPr lang="en-US"/>
          </a:p>
        </p:txBody>
      </p:sp>
      <p:pic>
        <p:nvPicPr>
          <p:cNvPr id="6" name="Picture 5"/>
          <p:cNvPicPr/>
          <p:nvPr/>
        </p:nvPicPr>
        <p:blipFill>
          <a:blip r:embed="rId2"/>
          <a:stretch>
            <a:fillRect/>
          </a:stretch>
        </p:blipFill>
        <p:spPr>
          <a:xfrm>
            <a:off x="375782" y="1069876"/>
            <a:ext cx="8392435" cy="4718247"/>
          </a:xfrm>
          <a:prstGeom prst="rect">
            <a:avLst/>
          </a:prstGeom>
        </p:spPr>
      </p:pic>
    </p:spTree>
    <p:extLst>
      <p:ext uri="{BB962C8B-B14F-4D97-AF65-F5344CB8AC3E}">
        <p14:creationId xmlns:p14="http://schemas.microsoft.com/office/powerpoint/2010/main" val="234034567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Society wise Revenue </a:t>
            </a:r>
            <a:r>
              <a:rPr lang="en-US" dirty="0" smtClean="0"/>
              <a:t>Report</a:t>
            </a:r>
            <a:r>
              <a:rPr lang="en-US" dirty="0"/>
              <a:t/>
            </a:r>
            <a:br>
              <a:rPr lang="en-US" dirty="0"/>
            </a:br>
            <a:endParaRPr lang="en-US" dirty="0"/>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375782" y="1069876"/>
            <a:ext cx="8392435" cy="4718247"/>
          </a:xfrm>
          <a:prstGeom prst="rect">
            <a:avLst/>
          </a:prstGeom>
        </p:spPr>
      </p:pic>
    </p:spTree>
    <p:extLst>
      <p:ext uri="{BB962C8B-B14F-4D97-AF65-F5344CB8AC3E}">
        <p14:creationId xmlns:p14="http://schemas.microsoft.com/office/powerpoint/2010/main" val="260351660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wise Expenses Report</a:t>
            </a:r>
          </a:p>
        </p:txBody>
      </p:sp>
      <p:sp>
        <p:nvSpPr>
          <p:cNvPr id="3" name="Content Placeholder 2"/>
          <p:cNvSpPr>
            <a:spLocks noGrp="1"/>
          </p:cNvSpPr>
          <p:nvPr>
            <p:ph sz="quarter" idx="1"/>
          </p:nvPr>
        </p:nvSpPr>
        <p:spPr/>
        <p:txBody>
          <a:bodyPr/>
          <a:lstStyle/>
          <a:p>
            <a:endParaRPr lang="en-US"/>
          </a:p>
        </p:txBody>
      </p:sp>
      <p:pic>
        <p:nvPicPr>
          <p:cNvPr id="5" name="Picture 4"/>
          <p:cNvPicPr/>
          <p:nvPr/>
        </p:nvPicPr>
        <p:blipFill>
          <a:blip r:embed="rId2"/>
          <a:stretch>
            <a:fillRect/>
          </a:stretch>
        </p:blipFill>
        <p:spPr>
          <a:xfrm>
            <a:off x="375782" y="1284342"/>
            <a:ext cx="8392435" cy="4289315"/>
          </a:xfrm>
          <a:prstGeom prst="rect">
            <a:avLst/>
          </a:prstGeom>
        </p:spPr>
      </p:pic>
    </p:spTree>
    <p:extLst>
      <p:ext uri="{BB962C8B-B14F-4D97-AF65-F5344CB8AC3E}">
        <p14:creationId xmlns:p14="http://schemas.microsoft.com/office/powerpoint/2010/main" val="92748433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View Feedback </a:t>
            </a:r>
            <a:r>
              <a:rPr lang="en-US" dirty="0" smtClean="0"/>
              <a:t>:</a:t>
            </a:r>
            <a:endParaRPr lang="en-US" dirty="0"/>
          </a:p>
        </p:txBody>
      </p:sp>
      <p:pic>
        <p:nvPicPr>
          <p:cNvPr id="4" name="Content Placeholder 3"/>
          <p:cNvPicPr>
            <a:picLocks noGrp="1"/>
          </p:cNvPicPr>
          <p:nvPr>
            <p:ph sz="quarter" idx="1"/>
          </p:nvPr>
        </p:nvPicPr>
        <p:blipFill>
          <a:blip r:embed="rId2"/>
          <a:stretch>
            <a:fillRect/>
          </a:stretch>
        </p:blipFill>
        <p:spPr>
          <a:xfrm>
            <a:off x="457200" y="1374317"/>
            <a:ext cx="8229600" cy="4626890"/>
          </a:xfrm>
          <a:prstGeom prst="rect">
            <a:avLst/>
          </a:prstGeom>
        </p:spPr>
      </p:pic>
    </p:spTree>
    <p:extLst>
      <p:ext uri="{BB962C8B-B14F-4D97-AF65-F5344CB8AC3E}">
        <p14:creationId xmlns:p14="http://schemas.microsoft.com/office/powerpoint/2010/main" val="2773394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mtClean="0"/>
              <a:t>Objectives of System</a:t>
            </a:r>
            <a:endParaRPr lang="en-US"/>
          </a:p>
        </p:txBody>
      </p:sp>
      <p:sp>
        <p:nvSpPr>
          <p:cNvPr id="3" name="Content Placeholder 2"/>
          <p:cNvSpPr>
            <a:spLocks noGrp="1"/>
          </p:cNvSpPr>
          <p:nvPr>
            <p:ph sz="quarter" idx="1"/>
          </p:nvPr>
        </p:nvSpPr>
        <p:spPr>
          <a:xfrm>
            <a:off x="457200" y="1219200"/>
            <a:ext cx="8229600" cy="5181600"/>
          </a:xfrm>
        </p:spPr>
        <p:txBody>
          <a:bodyPr>
            <a:normAutofit fontScale="70000" lnSpcReduction="20000"/>
          </a:bodyPr>
          <a:lstStyle/>
          <a:p>
            <a:pPr marL="0" indent="0">
              <a:buNone/>
            </a:pPr>
            <a:r>
              <a:rPr lang="en-US" sz="1600" dirty="0"/>
              <a:t> </a:t>
            </a:r>
          </a:p>
          <a:p>
            <a:pPr marL="0" indent="0" algn="just">
              <a:buNone/>
            </a:pPr>
            <a:r>
              <a:rPr lang="en-US" sz="2800" dirty="0">
                <a:latin typeface="Times New Roman" pitchFamily="18" charset="0"/>
                <a:cs typeface="Times New Roman" pitchFamily="18" charset="0"/>
              </a:rPr>
              <a:t>The existing system will be replace by modern computer technology, this system easy the work of the society on the daily basis.</a:t>
            </a:r>
            <a:endParaRPr lang="en-US" sz="4400" b="1" dirty="0">
              <a:latin typeface="Times New Roman" pitchFamily="18" charset="0"/>
              <a:cs typeface="Times New Roman" pitchFamily="18" charset="0"/>
            </a:endParaRPr>
          </a:p>
          <a:p>
            <a:pPr marL="0" indent="0" algn="just">
              <a:buNone/>
            </a:pPr>
            <a:r>
              <a:rPr lang="en-US" sz="2800" dirty="0">
                <a:latin typeface="Times New Roman" pitchFamily="18" charset="0"/>
                <a:cs typeface="Times New Roman" pitchFamily="18" charset="0"/>
              </a:rPr>
              <a:t> </a:t>
            </a:r>
            <a:endParaRPr lang="en-US" sz="4400" b="1" dirty="0">
              <a:latin typeface="Times New Roman" pitchFamily="18" charset="0"/>
              <a:cs typeface="Times New Roman" pitchFamily="18" charset="0"/>
            </a:endParaRPr>
          </a:p>
          <a:p>
            <a:pPr marL="0" indent="0" algn="just">
              <a:buNone/>
            </a:pPr>
            <a:r>
              <a:rPr lang="en-US" sz="2800" dirty="0">
                <a:latin typeface="Times New Roman" pitchFamily="18" charset="0"/>
                <a:cs typeface="Times New Roman" pitchFamily="18" charset="0"/>
              </a:rPr>
              <a:t>It will reduce time consumption of task to be performed. All the report will generate on one click only. Automatic validation will reduced the data entry errors. Easy to use.</a:t>
            </a:r>
            <a:endParaRPr lang="en-US" sz="4400" b="1" dirty="0">
              <a:latin typeface="Times New Roman" pitchFamily="18" charset="0"/>
              <a:cs typeface="Times New Roman" pitchFamily="18" charset="0"/>
            </a:endParaRPr>
          </a:p>
          <a:p>
            <a:pPr marL="0" indent="0" algn="just">
              <a:buNone/>
            </a:pPr>
            <a:r>
              <a:rPr lang="en-US" sz="2800" dirty="0">
                <a:latin typeface="Times New Roman" pitchFamily="18" charset="0"/>
                <a:cs typeface="Times New Roman" pitchFamily="18" charset="0"/>
              </a:rPr>
              <a:t> </a:t>
            </a:r>
            <a:endParaRPr lang="en-US" sz="4400" b="1" dirty="0">
              <a:latin typeface="Times New Roman" pitchFamily="18" charset="0"/>
              <a:cs typeface="Times New Roman" pitchFamily="18" charset="0"/>
            </a:endParaRPr>
          </a:p>
          <a:p>
            <a:pPr marL="0" indent="0" algn="just">
              <a:buNone/>
            </a:pPr>
            <a:r>
              <a:rPr lang="en-US" sz="2800" dirty="0">
                <a:latin typeface="Times New Roman" pitchFamily="18" charset="0"/>
                <a:cs typeface="Times New Roman" pitchFamily="18" charset="0"/>
              </a:rPr>
              <a:t>The purpose of this application is to provide convenience of all the member of society by enabling them to see all the bill details, receipt details, notice board details as well as respective reports can be generated depending on the requirement. This gives privilege to manage the society, building and individual flats in a well manner. In this society management system, it gives all information about society such as how many flat available in society, society admin details, flat member details etc. </a:t>
            </a:r>
            <a:endParaRPr lang="en-US" sz="4400" b="1" dirty="0">
              <a:latin typeface="Times New Roman" pitchFamily="18" charset="0"/>
              <a:cs typeface="Times New Roman" pitchFamily="18" charset="0"/>
            </a:endParaRPr>
          </a:p>
          <a:p>
            <a:pPr marL="0" indent="0" algn="just">
              <a:buNone/>
            </a:pPr>
            <a:r>
              <a:rPr lang="en-US" sz="2800" dirty="0">
                <a:latin typeface="Times New Roman" pitchFamily="18" charset="0"/>
                <a:cs typeface="Times New Roman" pitchFamily="18" charset="0"/>
              </a:rPr>
              <a:t>In this society management system, it also involve notice board facility and all there user</a:t>
            </a:r>
            <a:r>
              <a:rPr lang="en-US" sz="3200" dirty="0">
                <a:latin typeface="Times New Roman" pitchFamily="18" charset="0"/>
                <a:cs typeface="Times New Roman" pitchFamily="18" charset="0"/>
              </a:rPr>
              <a:t> </a:t>
            </a:r>
            <a:r>
              <a:rPr lang="en-US" sz="2800" dirty="0">
                <a:latin typeface="Times New Roman" pitchFamily="18" charset="0"/>
                <a:cs typeface="Times New Roman" pitchFamily="18" charset="0"/>
              </a:rPr>
              <a:t>can view notice board</a:t>
            </a:r>
            <a:r>
              <a:rPr lang="en-US" sz="3200" dirty="0">
                <a:latin typeface="Times New Roman" pitchFamily="18" charset="0"/>
                <a:cs typeface="Times New Roman" pitchFamily="18" charset="0"/>
              </a:rPr>
              <a:t>.</a:t>
            </a:r>
            <a:endParaRPr lang="en-US" sz="4400" b="1" dirty="0">
              <a:latin typeface="Times New Roman" pitchFamily="18" charset="0"/>
              <a:cs typeface="Times New Roman" pitchFamily="18" charset="0"/>
            </a:endParaRPr>
          </a:p>
          <a:p>
            <a:pPr marL="274320" lvl="1" indent="0">
              <a:buNone/>
            </a:pPr>
            <a:endParaRPr lang="en-US" sz="18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View Contact Message </a:t>
            </a:r>
            <a:r>
              <a:rPr lang="en-US" dirty="0" smtClean="0"/>
              <a:t>:</a:t>
            </a:r>
            <a:endParaRPr lang="en-US" dirty="0"/>
          </a:p>
        </p:txBody>
      </p:sp>
      <p:pic>
        <p:nvPicPr>
          <p:cNvPr id="4" name="Content Placeholder 3"/>
          <p:cNvPicPr>
            <a:picLocks noGrp="1"/>
          </p:cNvPicPr>
          <p:nvPr>
            <p:ph sz="quarter" idx="1"/>
          </p:nvPr>
        </p:nvPicPr>
        <p:blipFill>
          <a:blip r:embed="rId2"/>
          <a:stretch>
            <a:fillRect/>
          </a:stretch>
        </p:blipFill>
        <p:spPr>
          <a:xfrm>
            <a:off x="457200" y="1374317"/>
            <a:ext cx="8229600" cy="4626890"/>
          </a:xfrm>
          <a:prstGeom prst="rect">
            <a:avLst/>
          </a:prstGeom>
        </p:spPr>
      </p:pic>
    </p:spTree>
    <p:extLst>
      <p:ext uri="{BB962C8B-B14F-4D97-AF65-F5344CB8AC3E}">
        <p14:creationId xmlns:p14="http://schemas.microsoft.com/office/powerpoint/2010/main" val="1985209411"/>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Drawbacks &amp; Limitations</a:t>
            </a:r>
            <a:endParaRPr lang="en-US" dirty="0"/>
          </a:p>
        </p:txBody>
      </p:sp>
      <p:sp>
        <p:nvSpPr>
          <p:cNvPr id="3" name="Content Placeholder 2"/>
          <p:cNvSpPr>
            <a:spLocks noGrp="1"/>
          </p:cNvSpPr>
          <p:nvPr>
            <p:ph sz="quarter" idx="1"/>
          </p:nvPr>
        </p:nvSpPr>
        <p:spPr/>
        <p:txBody>
          <a:bodyPr>
            <a:normAutofit fontScale="62500" lnSpcReduction="20000"/>
          </a:bodyPr>
          <a:lstStyle/>
          <a:p>
            <a:pPr marL="0" indent="0">
              <a:buNone/>
            </a:pPr>
            <a:r>
              <a:rPr lang="en-US" sz="2400" b="1" u="sng" dirty="0"/>
              <a:t>Drawbacks</a:t>
            </a:r>
            <a:endParaRPr lang="en-US" sz="2400" dirty="0"/>
          </a:p>
          <a:p>
            <a:pPr marL="0" indent="0">
              <a:buNone/>
            </a:pPr>
            <a:endParaRPr lang="en-US" sz="2400" dirty="0"/>
          </a:p>
          <a:p>
            <a:pPr marL="0" indent="0">
              <a:buNone/>
            </a:pPr>
            <a:r>
              <a:rPr lang="en-US" sz="2400" dirty="0"/>
              <a:t>  Major efforts  have been taken to complete this system but still it has some drawbacks  which are not overcome yet.</a:t>
            </a:r>
          </a:p>
          <a:p>
            <a:pPr marL="0" indent="0">
              <a:buNone/>
            </a:pPr>
            <a:r>
              <a:rPr lang="en-US" sz="2400" dirty="0"/>
              <a:t> </a:t>
            </a:r>
          </a:p>
          <a:p>
            <a:pPr marL="0" lvl="0" indent="0">
              <a:buNone/>
            </a:pPr>
            <a:r>
              <a:rPr lang="en-US" sz="2400" dirty="0"/>
              <a:t>Help and facility information about the system would be insufficient .</a:t>
            </a:r>
          </a:p>
          <a:p>
            <a:pPr marL="0" indent="0">
              <a:buNone/>
            </a:pPr>
            <a:r>
              <a:rPr lang="en-US" sz="2400" dirty="0"/>
              <a:t> </a:t>
            </a:r>
          </a:p>
          <a:p>
            <a:pPr marL="0" indent="0">
              <a:buNone/>
            </a:pPr>
            <a:endParaRPr lang="en-US" sz="2400" dirty="0"/>
          </a:p>
          <a:p>
            <a:pPr marL="0" indent="0">
              <a:buNone/>
            </a:pPr>
            <a:endParaRPr lang="en-US" sz="2400" dirty="0"/>
          </a:p>
          <a:p>
            <a:pPr marL="0" indent="0">
              <a:buNone/>
            </a:pPr>
            <a:r>
              <a:rPr lang="en-US" sz="2400" b="1" u="sng" dirty="0"/>
              <a:t>Limitations:</a:t>
            </a:r>
            <a:endParaRPr lang="en-US" sz="2400" dirty="0"/>
          </a:p>
          <a:p>
            <a:pPr marL="0" indent="0">
              <a:buNone/>
            </a:pPr>
            <a:r>
              <a:rPr lang="en-US" sz="2400" b="1" dirty="0"/>
              <a:t> </a:t>
            </a:r>
            <a:endParaRPr lang="en-US" sz="2400" dirty="0"/>
          </a:p>
          <a:p>
            <a:pPr marL="0" indent="0">
              <a:buNone/>
            </a:pPr>
            <a:r>
              <a:rPr lang="en-US" sz="2400" dirty="0"/>
              <a:t>This system has following limitations</a:t>
            </a:r>
          </a:p>
          <a:p>
            <a:pPr marL="0" indent="0">
              <a:buNone/>
            </a:pPr>
            <a:r>
              <a:rPr lang="en-US" sz="2400" dirty="0"/>
              <a:t> </a:t>
            </a:r>
          </a:p>
          <a:p>
            <a:pPr marL="0" lvl="0" indent="0">
              <a:buNone/>
            </a:pPr>
            <a:r>
              <a:rPr lang="en-US" sz="2400" dirty="0"/>
              <a:t>The backend technology  if changed at some alter time may consume much time to get implemented.</a:t>
            </a:r>
          </a:p>
          <a:p>
            <a:pPr marL="0" indent="0">
              <a:buNone/>
            </a:pPr>
            <a:r>
              <a:rPr lang="en-US" sz="2400" dirty="0"/>
              <a:t> </a:t>
            </a:r>
          </a:p>
          <a:p>
            <a:pPr marL="0" lvl="0" indent="0">
              <a:buNone/>
            </a:pPr>
            <a:r>
              <a:rPr lang="en-US" sz="2400" dirty="0"/>
              <a:t>The users of the system can not communicate online to each other.</a:t>
            </a:r>
          </a:p>
          <a:p>
            <a:pPr marL="0" indent="0">
              <a:buNone/>
            </a:pPr>
            <a:r>
              <a:rPr lang="en-US" sz="2400" dirty="0"/>
              <a:t> </a:t>
            </a:r>
          </a:p>
          <a:p>
            <a:pPr marL="0" lvl="0" indent="0">
              <a:buNone/>
            </a:pPr>
            <a:endParaRPr lang="en-US" sz="2400"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u="sng" dirty="0"/>
              <a:t>Future Enhancements</a:t>
            </a:r>
            <a:r>
              <a:rPr lang="en-US" dirty="0"/>
              <a:t/>
            </a:r>
            <a:br>
              <a:rPr lang="en-US" dirty="0"/>
            </a:br>
            <a:endParaRPr lang="en-US" dirty="0"/>
          </a:p>
        </p:txBody>
      </p:sp>
      <p:sp>
        <p:nvSpPr>
          <p:cNvPr id="3" name="Content Placeholder 2"/>
          <p:cNvSpPr>
            <a:spLocks noGrp="1"/>
          </p:cNvSpPr>
          <p:nvPr>
            <p:ph sz="quarter" idx="1"/>
          </p:nvPr>
        </p:nvSpPr>
        <p:spPr/>
        <p:txBody>
          <a:bodyPr>
            <a:normAutofit/>
          </a:bodyPr>
          <a:lstStyle/>
          <a:p>
            <a:pPr marL="0" lvl="0" indent="0">
              <a:buNone/>
            </a:pPr>
            <a:r>
              <a:rPr lang="en-US" sz="2000" dirty="0"/>
              <a:t>System must provide online interactive Help.</a:t>
            </a:r>
          </a:p>
          <a:p>
            <a:endParaRPr lang="en-US" sz="2000" dirty="0"/>
          </a:p>
          <a:p>
            <a:pPr marL="0" lvl="0" indent="0">
              <a:buNone/>
            </a:pPr>
            <a:r>
              <a:rPr lang="en-US" sz="2000" dirty="0"/>
              <a:t>System should be provide online communication between users.</a:t>
            </a: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Conclusion</a:t>
            </a:r>
            <a:endParaRPr lang="en-US" dirty="0"/>
          </a:p>
        </p:txBody>
      </p:sp>
      <p:sp>
        <p:nvSpPr>
          <p:cNvPr id="3" name="Content Placeholder 2"/>
          <p:cNvSpPr>
            <a:spLocks noGrp="1"/>
          </p:cNvSpPr>
          <p:nvPr>
            <p:ph sz="quarter" idx="1"/>
          </p:nvPr>
        </p:nvSpPr>
        <p:spPr/>
        <p:txBody>
          <a:bodyPr>
            <a:normAutofit/>
          </a:bodyPr>
          <a:lstStyle/>
          <a:p>
            <a:pPr marL="0" indent="0" algn="just">
              <a:buNone/>
            </a:pPr>
            <a:r>
              <a:rPr lang="en-US" sz="2000" dirty="0"/>
              <a:t>Society management system puts forth the actual working of a society. Administration, working, etc. similar to a society are the key features of our project. User can access feeds and news from the society anywhere and anytime for their own comfort.</a:t>
            </a:r>
          </a:p>
          <a:p>
            <a:pPr algn="just"/>
            <a:endParaRPr lang="en-US" sz="2000" dirty="0"/>
          </a:p>
        </p:txBody>
      </p:sp>
    </p:spTree>
    <p:extLst>
      <p:ext uri="{BB962C8B-B14F-4D97-AF65-F5344CB8AC3E}">
        <p14:creationId xmlns:p14="http://schemas.microsoft.com/office/powerpoint/2010/main" val="2022133057"/>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286000" y="2590800"/>
            <a:ext cx="5029200" cy="923330"/>
          </a:xfrm>
          <a:prstGeom prst="rect">
            <a:avLst/>
          </a:prstGeom>
          <a:noFill/>
        </p:spPr>
        <p:txBody>
          <a:bodyPr wrap="square" lIns="91440" tIns="45720" rIns="91440" bIns="45720">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algn="ctr"/>
            <a:r>
              <a:rPr lang="en-US" sz="5400" b="1" cap="all" spc="0" dirty="0" smtClean="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Thank You!!</a:t>
            </a:r>
            <a:endParaRPr lang="en-US" sz="5400" b="1" cap="all" spc="0"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
        <p:nvSpPr>
          <p:cNvPr id="4" name="Title 3"/>
          <p:cNvSpPr>
            <a:spLocks noGrp="1"/>
          </p:cNvSpPr>
          <p:nvPr>
            <p:ph type="title"/>
          </p:nvPr>
        </p:nvSpPr>
        <p:spPr/>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594360"/>
          </a:xfrm>
        </p:spPr>
        <p:txBody>
          <a:bodyPr>
            <a:normAutofit/>
          </a:bodyPr>
          <a:lstStyle/>
          <a:p>
            <a:r>
              <a:rPr lang="en-US" dirty="0" smtClean="0"/>
              <a:t>Global Use case Diagram</a:t>
            </a:r>
            <a:endParaRPr lang="en-US" dirty="0"/>
          </a:p>
        </p:txBody>
      </p:sp>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990600" y="512445"/>
            <a:ext cx="6341110" cy="6650355"/>
          </a:xfrm>
          <a:prstGeom prst="rect">
            <a:avLst/>
          </a:prstGeom>
          <a:noFill/>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609600"/>
          </a:xfrm>
        </p:spPr>
        <p:txBody>
          <a:bodyPr>
            <a:normAutofit/>
          </a:bodyPr>
          <a:lstStyle/>
          <a:p>
            <a:r>
              <a:rPr lang="en-US" dirty="0" smtClean="0"/>
              <a:t>Class Diagram</a:t>
            </a:r>
            <a:endParaRPr lang="en-US"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392421" y="488372"/>
            <a:ext cx="8446779" cy="6293428"/>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List of Database-Tables</a:t>
            </a:r>
            <a:endParaRPr lang="en-US" dirty="0"/>
          </a:p>
        </p:txBody>
      </p:sp>
      <p:sp>
        <p:nvSpPr>
          <p:cNvPr id="4" name="Content Placeholder 3"/>
          <p:cNvSpPr>
            <a:spLocks noGrp="1"/>
          </p:cNvSpPr>
          <p:nvPr>
            <p:ph sz="quarter" idx="1"/>
          </p:nvPr>
        </p:nvSpPr>
        <p:spPr/>
        <p:txBody>
          <a:bodyPr/>
          <a:lstStyle/>
          <a:p>
            <a:pPr marL="0" indent="0">
              <a:buNone/>
            </a:pPr>
            <a:endParaRPr lang="en-US" dirty="0" smtClean="0"/>
          </a:p>
          <a:p>
            <a:endParaRPr lang="en-US" dirty="0"/>
          </a:p>
        </p:txBody>
      </p:sp>
      <p:sp>
        <p:nvSpPr>
          <p:cNvPr id="42" name="Rectangle 3"/>
          <p:cNvSpPr>
            <a:spLocks noChangeArrowheads="1"/>
          </p:cNvSpPr>
          <p:nvPr/>
        </p:nvSpPr>
        <p:spPr bwMode="auto">
          <a:xfrm>
            <a:off x="381000" y="1230868"/>
            <a:ext cx="2590800"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fontAlgn="base">
              <a:spcBef>
                <a:spcPct val="0"/>
              </a:spcBef>
              <a:spcAft>
                <a:spcPct val="0"/>
              </a:spcAft>
              <a:tabLst>
                <a:tab pos="266700" algn="l"/>
              </a:tabLst>
            </a:pPr>
            <a:r>
              <a:rPr kumimoji="0" lang="en-US" altLang="zh-CN" sz="1600" b="1" i="0" u="none" strike="noStrike" cap="none" normalizeH="0" baseline="0" dirty="0" smtClean="0">
                <a:ln>
                  <a:noFill/>
                </a:ln>
                <a:solidFill>
                  <a:srgbClr val="000000"/>
                </a:solidFill>
                <a:effectLst/>
                <a:latin typeface="Times New Roman" pitchFamily="18" charset="0"/>
                <a:ea typeface="SimSun" pitchFamily="2" charset="-122"/>
                <a:cs typeface="Times New Roman" pitchFamily="18" charset="0"/>
              </a:rPr>
              <a:t>1) </a:t>
            </a:r>
            <a:r>
              <a:rPr lang="en-US" sz="1600" dirty="0"/>
              <a:t>Maintain User Type</a:t>
            </a:r>
          </a:p>
          <a:p>
            <a:pPr marL="0" marR="0" lvl="0" indent="0" algn="l" defTabSz="914400" rtl="0" eaLnBrk="1" fontAlgn="base" latinLnBrk="0" hangingPunct="1">
              <a:lnSpc>
                <a:spcPct val="100000"/>
              </a:lnSpc>
              <a:spcBef>
                <a:spcPct val="0"/>
              </a:spcBef>
              <a:spcAft>
                <a:spcPct val="0"/>
              </a:spcAft>
              <a:buClrTx/>
              <a:buSzTx/>
              <a:buFontTx/>
              <a:buNone/>
              <a:tabLst>
                <a:tab pos="266700" algn="l"/>
              </a:tabLst>
            </a:pP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sp>
        <p:nvSpPr>
          <p:cNvPr id="44" name="Rectangle 4"/>
          <p:cNvSpPr>
            <a:spLocks noChangeArrowheads="1"/>
          </p:cNvSpPr>
          <p:nvPr/>
        </p:nvSpPr>
        <p:spPr bwMode="auto">
          <a:xfrm>
            <a:off x="408709" y="2968824"/>
            <a:ext cx="2944091" cy="6155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fontAlgn="base">
              <a:spcBef>
                <a:spcPct val="0"/>
              </a:spcBef>
              <a:spcAft>
                <a:spcPct val="0"/>
              </a:spcAft>
              <a:tabLst>
                <a:tab pos="266700" algn="l"/>
              </a:tabLst>
            </a:pPr>
            <a:r>
              <a:rPr kumimoji="0" lang="en-US" altLang="zh-CN" sz="1600"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2</a:t>
            </a:r>
            <a:r>
              <a:rPr kumimoji="0" lang="en-US" altLang="zh-CN" sz="1600"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a:t>
            </a:r>
            <a:r>
              <a:rPr lang="en-US" sz="1600" dirty="0"/>
              <a:t> User Type Registration</a:t>
            </a:r>
            <a:r>
              <a:rPr kumimoji="0" lang="en-US" altLang="zh-CN" sz="1600" b="1" i="0" u="sng" strike="noStrike" cap="none" normalizeH="0" baseline="0" dirty="0" smtClean="0">
                <a:ln>
                  <a:noFill/>
                </a:ln>
                <a:solidFill>
                  <a:schemeClr val="tx1"/>
                </a:solidFill>
                <a:effectLst/>
                <a:latin typeface="Times New Roman" pitchFamily="18" charset="0"/>
                <a:ea typeface="SimSun" pitchFamily="2" charset="-122"/>
                <a:cs typeface="Times New Roman" pitchFamily="18" charset="0"/>
              </a:rPr>
              <a:t>:-</a:t>
            </a:r>
            <a:endParaRPr kumimoji="0" lang="en-US" altLang="zh-CN" sz="800" b="0" i="0" u="none" strike="noStrike" cap="none" normalizeH="0" baseline="0" dirty="0" smtClean="0">
              <a:ln>
                <a:noFill/>
              </a:ln>
              <a:solidFill>
                <a:schemeClr val="tx1"/>
              </a:solidFill>
              <a:effectLst/>
              <a:latin typeface="Arial" pitchFamily="34" charset="0"/>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266700" algn="l"/>
              </a:tabLst>
            </a:pPr>
            <a:endParaRPr kumimoji="0" lang="en-US" altLang="zh-CN" sz="1800" b="0" i="0" u="none" strike="noStrike" cap="none" normalizeH="0" baseline="0" dirty="0" smtClean="0">
              <a:ln>
                <a:noFill/>
              </a:ln>
              <a:solidFill>
                <a:schemeClr val="tx1"/>
              </a:solidFill>
              <a:effectLst/>
              <a:latin typeface="Arial" pitchFamily="34" charset="0"/>
              <a:cs typeface="Arial"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1247754369"/>
              </p:ext>
            </p:extLst>
          </p:nvPr>
        </p:nvGraphicFramePr>
        <p:xfrm>
          <a:off x="912495" y="1676400"/>
          <a:ext cx="5793105" cy="1113536"/>
        </p:xfrm>
        <a:graphic>
          <a:graphicData uri="http://schemas.openxmlformats.org/drawingml/2006/table">
            <a:tbl>
              <a:tblPr firstRow="1" firstCol="1" bandRow="1">
                <a:tableStyleId>{5C22544A-7EE6-4342-B048-85BDC9FD1C3A}</a:tableStyleId>
              </a:tblPr>
              <a:tblGrid>
                <a:gridCol w="1882775"/>
                <a:gridCol w="2072640"/>
                <a:gridCol w="1837690"/>
              </a:tblGrid>
              <a:tr h="198120">
                <a:tc>
                  <a:txBody>
                    <a:bodyPr/>
                    <a:lstStyle/>
                    <a:p>
                      <a:pPr algn="ctr">
                        <a:lnSpc>
                          <a:spcPct val="115000"/>
                        </a:lnSpc>
                        <a:spcAft>
                          <a:spcPts val="0"/>
                        </a:spcAft>
                      </a:pPr>
                      <a:r>
                        <a:rPr lang="en-US" sz="1350" dirty="0">
                          <a:effectLst/>
                        </a:rPr>
                        <a:t>Field</a:t>
                      </a:r>
                      <a:endParaRPr lang="en-US" sz="1200" dirty="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198120">
                <a:tc>
                  <a:txBody>
                    <a:bodyPr/>
                    <a:lstStyle/>
                    <a:p>
                      <a:pPr algn="l">
                        <a:lnSpc>
                          <a:spcPct val="115000"/>
                        </a:lnSpc>
                        <a:spcAft>
                          <a:spcPts val="0"/>
                        </a:spcAft>
                      </a:pPr>
                      <a:r>
                        <a:rPr lang="en-US" sz="1350">
                          <a:effectLst/>
                        </a:rPr>
                        <a:t>user_type_id</a:t>
                      </a:r>
                      <a:endParaRPr lang="en-US" sz="1200">
                        <a:effectLst/>
                        <a:latin typeface="Times New Roman"/>
                        <a:ea typeface="Times New Roman"/>
                        <a:cs typeface="Mangal"/>
                      </a:endParaRPr>
                    </a:p>
                  </a:txBody>
                  <a:tcPr marL="30480" marR="30480" marT="30480" marB="30480" anchor="ctr"/>
                </a:tc>
                <a:tc>
                  <a:txBody>
                    <a:bodyPr/>
                    <a:lstStyle/>
                    <a:p>
                      <a:pPr algn="l">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gn="l">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208280">
                <a:tc>
                  <a:txBody>
                    <a:bodyPr/>
                    <a:lstStyle/>
                    <a:p>
                      <a:pPr algn="l">
                        <a:lnSpc>
                          <a:spcPct val="115000"/>
                        </a:lnSpc>
                        <a:spcAft>
                          <a:spcPts val="0"/>
                        </a:spcAft>
                      </a:pPr>
                      <a:r>
                        <a:rPr lang="en-US" sz="1350">
                          <a:effectLst/>
                        </a:rPr>
                        <a:t>user_type</a:t>
                      </a:r>
                      <a:endParaRPr lang="en-US" sz="1200">
                        <a:effectLst/>
                        <a:latin typeface="Times New Roman"/>
                        <a:ea typeface="Times New Roman"/>
                        <a:cs typeface="Mangal"/>
                      </a:endParaRPr>
                    </a:p>
                  </a:txBody>
                  <a:tcPr marL="30480" marR="30480" marT="30480" marB="30480" anchor="ctr"/>
                </a:tc>
                <a:tc>
                  <a:txBody>
                    <a:bodyPr/>
                    <a:lstStyle/>
                    <a:p>
                      <a:pPr algn="l">
                        <a:lnSpc>
                          <a:spcPct val="115000"/>
                        </a:lnSpc>
                        <a:spcAft>
                          <a:spcPts val="0"/>
                        </a:spcAft>
                      </a:pPr>
                      <a:r>
                        <a:rPr lang="en-US" sz="1350">
                          <a:effectLst/>
                        </a:rPr>
                        <a:t>nvarchar(200)</a:t>
                      </a:r>
                      <a:endParaRPr lang="en-US" sz="1200">
                        <a:effectLst/>
                        <a:latin typeface="Times New Roman"/>
                        <a:ea typeface="Times New Roman"/>
                        <a:cs typeface="Mangal"/>
                      </a:endParaRPr>
                    </a:p>
                  </a:txBody>
                  <a:tcPr marL="30480" marR="30480" marT="30480" marB="30480" anchor="ctr"/>
                </a:tc>
                <a:tc>
                  <a:txBody>
                    <a:bodyPr/>
                    <a:lstStyle/>
                    <a:p>
                      <a:pPr algn="l">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198120">
                <a:tc>
                  <a:txBody>
                    <a:bodyPr/>
                    <a:lstStyle/>
                    <a:p>
                      <a:pPr algn="l">
                        <a:lnSpc>
                          <a:spcPct val="115000"/>
                        </a:lnSpc>
                        <a:spcAft>
                          <a:spcPts val="0"/>
                        </a:spcAft>
                      </a:pPr>
                      <a:r>
                        <a:rPr lang="en-US" sz="1350" dirty="0">
                          <a:effectLst/>
                        </a:rPr>
                        <a:t>Flag</a:t>
                      </a:r>
                      <a:endParaRPr lang="en-US" sz="1200" dirty="0">
                        <a:effectLst/>
                        <a:latin typeface="Times New Roman"/>
                        <a:ea typeface="Times New Roman"/>
                        <a:cs typeface="Mangal"/>
                      </a:endParaRPr>
                    </a:p>
                  </a:txBody>
                  <a:tcPr marL="30480" marR="30480" marT="30480" marB="30480" anchor="ctr"/>
                </a:tc>
                <a:tc>
                  <a:txBody>
                    <a:bodyPr/>
                    <a:lstStyle/>
                    <a:p>
                      <a:pPr algn="l">
                        <a:lnSpc>
                          <a:spcPct val="115000"/>
                        </a:lnSpc>
                        <a:spcAft>
                          <a:spcPts val="0"/>
                        </a:spcAft>
                      </a:pPr>
                      <a:r>
                        <a:rPr lang="en-US" sz="1350">
                          <a:effectLst/>
                        </a:rPr>
                        <a:t>nvarchar(5)</a:t>
                      </a:r>
                      <a:endParaRPr lang="en-US" sz="1200">
                        <a:effectLst/>
                        <a:latin typeface="Times New Roman"/>
                        <a:ea typeface="Times New Roman"/>
                        <a:cs typeface="Mangal"/>
                      </a:endParaRPr>
                    </a:p>
                  </a:txBody>
                  <a:tcPr marL="30480" marR="30480" marT="30480" marB="30480" anchor="ctr"/>
                </a:tc>
                <a:tc>
                  <a:txBody>
                    <a:bodyPr/>
                    <a:lstStyle/>
                    <a:p>
                      <a:pPr algn="l">
                        <a:lnSpc>
                          <a:spcPct val="115000"/>
                        </a:lnSpc>
                        <a:spcAft>
                          <a:spcPts val="0"/>
                        </a:spcAft>
                      </a:pPr>
                      <a:r>
                        <a:rPr lang="en-US" sz="1350" dirty="0">
                          <a:effectLst/>
                        </a:rPr>
                        <a:t> </a:t>
                      </a:r>
                      <a:endParaRPr lang="en-US" sz="1200" dirty="0">
                        <a:effectLst/>
                        <a:latin typeface="Times New Roman"/>
                        <a:ea typeface="Times New Roman"/>
                        <a:cs typeface="Mangal"/>
                      </a:endParaRPr>
                    </a:p>
                  </a:txBody>
                  <a:tcPr marL="9525" marR="9525" marT="9525" marB="9525"/>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093913793"/>
              </p:ext>
            </p:extLst>
          </p:nvPr>
        </p:nvGraphicFramePr>
        <p:xfrm>
          <a:off x="789494" y="3352800"/>
          <a:ext cx="6830506" cy="3424812"/>
        </p:xfrm>
        <a:graphic>
          <a:graphicData uri="http://schemas.openxmlformats.org/drawingml/2006/table">
            <a:tbl>
              <a:tblPr firstRow="1" firstCol="1" bandRow="1">
                <a:tableStyleId>{5C22544A-7EE6-4342-B048-85BDC9FD1C3A}</a:tableStyleId>
              </a:tblPr>
              <a:tblGrid>
                <a:gridCol w="1822949"/>
                <a:gridCol w="2629447"/>
                <a:gridCol w="2378110"/>
              </a:tblGrid>
              <a:tr h="285401">
                <a:tc>
                  <a:txBody>
                    <a:bodyPr/>
                    <a:lstStyle/>
                    <a:p>
                      <a:pPr algn="ctr">
                        <a:lnSpc>
                          <a:spcPct val="115000"/>
                        </a:lnSpc>
                        <a:spcAft>
                          <a:spcPts val="0"/>
                        </a:spcAft>
                      </a:pPr>
                      <a:r>
                        <a:rPr lang="en-US" sz="1350" dirty="0">
                          <a:effectLst/>
                        </a:rPr>
                        <a:t>Field</a:t>
                      </a:r>
                      <a:endParaRPr lang="en-US" sz="1200" dirty="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Type</a:t>
                      </a:r>
                      <a:endParaRPr lang="en-US" sz="1200">
                        <a:effectLst/>
                        <a:latin typeface="Times New Roman"/>
                        <a:ea typeface="Times New Roman"/>
                        <a:cs typeface="Mangal"/>
                      </a:endParaRPr>
                    </a:p>
                  </a:txBody>
                  <a:tcPr marL="30480" marR="30480" marT="30480" marB="30480" anchor="ctr"/>
                </a:tc>
                <a:tc>
                  <a:txBody>
                    <a:bodyPr/>
                    <a:lstStyle/>
                    <a:p>
                      <a:pPr algn="ctr">
                        <a:lnSpc>
                          <a:spcPct val="115000"/>
                        </a:lnSpc>
                        <a:spcAft>
                          <a:spcPts val="0"/>
                        </a:spcAft>
                      </a:pPr>
                      <a:r>
                        <a:rPr lang="en-US" sz="1350">
                          <a:effectLst/>
                        </a:rPr>
                        <a:t>Constraints</a:t>
                      </a:r>
                      <a:endParaRPr lang="en-US" sz="1200">
                        <a:effectLst/>
                        <a:latin typeface="Times New Roman"/>
                        <a:ea typeface="Times New Roman"/>
                        <a:cs typeface="Mangal"/>
                      </a:endParaRPr>
                    </a:p>
                  </a:txBody>
                  <a:tcPr marL="9525" marR="9525" marT="9525" marB="9525"/>
                </a:tc>
              </a:tr>
              <a:tr h="285401">
                <a:tc>
                  <a:txBody>
                    <a:bodyPr/>
                    <a:lstStyle/>
                    <a:p>
                      <a:pPr>
                        <a:lnSpc>
                          <a:spcPct val="115000"/>
                        </a:lnSpc>
                        <a:spcAft>
                          <a:spcPts val="0"/>
                        </a:spcAft>
                      </a:pPr>
                      <a:r>
                        <a:rPr lang="en-US" sz="1350">
                          <a:effectLst/>
                        </a:rPr>
                        <a:t>regi_id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err="1">
                          <a:effectLst/>
                        </a:rPr>
                        <a:t>bigint</a:t>
                      </a:r>
                      <a:endParaRPr lang="en-US" sz="1200" dirty="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P.K</a:t>
                      </a:r>
                      <a:endParaRPr lang="en-US" sz="1200">
                        <a:effectLst/>
                        <a:latin typeface="Times New Roman"/>
                        <a:ea typeface="Times New Roman"/>
                        <a:cs typeface="Mangal"/>
                      </a:endParaRPr>
                    </a:p>
                  </a:txBody>
                  <a:tcPr marL="9525" marR="9525" marT="9525" marB="9525"/>
                </a:tc>
              </a:tr>
              <a:tr h="285401">
                <a:tc>
                  <a:txBody>
                    <a:bodyPr/>
                    <a:lstStyle/>
                    <a:p>
                      <a:pPr>
                        <a:lnSpc>
                          <a:spcPct val="115000"/>
                        </a:lnSpc>
                        <a:spcAft>
                          <a:spcPts val="0"/>
                        </a:spcAft>
                      </a:pPr>
                      <a:r>
                        <a:rPr lang="en-US" sz="1350">
                          <a:effectLst/>
                        </a:rPr>
                        <a:t>first_name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85401">
                <a:tc>
                  <a:txBody>
                    <a:bodyPr/>
                    <a:lstStyle/>
                    <a:p>
                      <a:pPr>
                        <a:lnSpc>
                          <a:spcPct val="115000"/>
                        </a:lnSpc>
                        <a:spcAft>
                          <a:spcPts val="0"/>
                        </a:spcAft>
                      </a:pPr>
                      <a:r>
                        <a:rPr lang="en-US" sz="1350">
                          <a:effectLst/>
                        </a:rPr>
                        <a:t>middle_name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85401">
                <a:tc>
                  <a:txBody>
                    <a:bodyPr/>
                    <a:lstStyle/>
                    <a:p>
                      <a:pPr>
                        <a:lnSpc>
                          <a:spcPct val="115000"/>
                        </a:lnSpc>
                        <a:spcAft>
                          <a:spcPts val="0"/>
                        </a:spcAft>
                      </a:pPr>
                      <a:r>
                        <a:rPr lang="en-US" sz="1350">
                          <a:effectLst/>
                        </a:rPr>
                        <a:t>last_name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85401">
                <a:tc>
                  <a:txBody>
                    <a:bodyPr/>
                    <a:lstStyle/>
                    <a:p>
                      <a:pPr>
                        <a:lnSpc>
                          <a:spcPct val="115000"/>
                        </a:lnSpc>
                        <a:spcAft>
                          <a:spcPts val="0"/>
                        </a:spcAft>
                      </a:pPr>
                      <a:r>
                        <a:rPr lang="en-US" sz="1350">
                          <a:effectLst/>
                        </a:rPr>
                        <a:t>email_id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85401">
                <a:tc>
                  <a:txBody>
                    <a:bodyPr/>
                    <a:lstStyle/>
                    <a:p>
                      <a:pPr>
                        <a:lnSpc>
                          <a:spcPct val="115000"/>
                        </a:lnSpc>
                        <a:spcAft>
                          <a:spcPts val="0"/>
                        </a:spcAft>
                      </a:pPr>
                      <a:r>
                        <a:rPr lang="en-US" sz="1350">
                          <a:effectLst/>
                        </a:rPr>
                        <a:t>mobile_number</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nvarchar(15)</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85401">
                <a:tc>
                  <a:txBody>
                    <a:bodyPr/>
                    <a:lstStyle/>
                    <a:p>
                      <a:pPr>
                        <a:lnSpc>
                          <a:spcPct val="115000"/>
                        </a:lnSpc>
                        <a:spcAft>
                          <a:spcPts val="0"/>
                        </a:spcAft>
                      </a:pPr>
                      <a:r>
                        <a:rPr lang="en-US" sz="1350">
                          <a:effectLst/>
                        </a:rPr>
                        <a:t>Password</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nvarchar(50)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85401">
                <a:tc>
                  <a:txBody>
                    <a:bodyPr/>
                    <a:lstStyle/>
                    <a:p>
                      <a:pPr>
                        <a:lnSpc>
                          <a:spcPct val="115000"/>
                        </a:lnSpc>
                        <a:spcAft>
                          <a:spcPts val="0"/>
                        </a:spcAft>
                      </a:pPr>
                      <a:r>
                        <a:rPr lang="en-US" sz="1350">
                          <a:effectLst/>
                        </a:rPr>
                        <a:t>user_type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nvarchar(100)</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F.K</a:t>
                      </a:r>
                      <a:endParaRPr lang="en-US" sz="1200">
                        <a:effectLst/>
                        <a:latin typeface="Times New Roman"/>
                        <a:ea typeface="Times New Roman"/>
                        <a:cs typeface="Mangal"/>
                      </a:endParaRPr>
                    </a:p>
                  </a:txBody>
                  <a:tcPr marL="9525" marR="9525" marT="9525" marB="9525"/>
                </a:tc>
              </a:tr>
              <a:tr h="285401">
                <a:tc>
                  <a:txBody>
                    <a:bodyPr/>
                    <a:lstStyle/>
                    <a:p>
                      <a:pPr>
                        <a:lnSpc>
                          <a:spcPct val="115000"/>
                        </a:lnSpc>
                        <a:spcAft>
                          <a:spcPts val="0"/>
                        </a:spcAft>
                      </a:pPr>
                      <a:r>
                        <a:rPr lang="en-US" sz="1350">
                          <a:effectLst/>
                        </a:rPr>
                        <a:t>State</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85401">
                <a:tc>
                  <a:txBody>
                    <a:bodyPr/>
                    <a:lstStyle/>
                    <a:p>
                      <a:pPr>
                        <a:lnSpc>
                          <a:spcPct val="115000"/>
                        </a:lnSpc>
                        <a:spcAft>
                          <a:spcPts val="0"/>
                        </a:spcAft>
                      </a:pPr>
                      <a:r>
                        <a:rPr lang="en-US" sz="1350">
                          <a:effectLst/>
                        </a:rPr>
                        <a:t>District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 </a:t>
                      </a:r>
                      <a:endParaRPr lang="en-US" sz="1200">
                        <a:effectLst/>
                        <a:latin typeface="Times New Roman"/>
                        <a:ea typeface="Times New Roman"/>
                        <a:cs typeface="Mangal"/>
                      </a:endParaRPr>
                    </a:p>
                  </a:txBody>
                  <a:tcPr marL="9525" marR="9525" marT="9525" marB="9525"/>
                </a:tc>
              </a:tr>
              <a:tr h="285401">
                <a:tc>
                  <a:txBody>
                    <a:bodyPr/>
                    <a:lstStyle/>
                    <a:p>
                      <a:pPr>
                        <a:lnSpc>
                          <a:spcPct val="115000"/>
                        </a:lnSpc>
                        <a:spcAft>
                          <a:spcPts val="0"/>
                        </a:spcAft>
                      </a:pPr>
                      <a:r>
                        <a:rPr lang="en-US" sz="1350">
                          <a:effectLst/>
                        </a:rPr>
                        <a:t>City</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a:effectLst/>
                        </a:rPr>
                        <a:t>bigint</a:t>
                      </a:r>
                      <a:endParaRPr lang="en-US" sz="1200">
                        <a:effectLst/>
                        <a:latin typeface="Times New Roman"/>
                        <a:ea typeface="Times New Roman"/>
                        <a:cs typeface="Mangal"/>
                      </a:endParaRPr>
                    </a:p>
                  </a:txBody>
                  <a:tcPr marL="30480" marR="30480" marT="30480" marB="30480" anchor="ctr"/>
                </a:tc>
                <a:tc>
                  <a:txBody>
                    <a:bodyPr/>
                    <a:lstStyle/>
                    <a:p>
                      <a:pPr>
                        <a:lnSpc>
                          <a:spcPct val="115000"/>
                        </a:lnSpc>
                        <a:spcAft>
                          <a:spcPts val="0"/>
                        </a:spcAft>
                      </a:pPr>
                      <a:r>
                        <a:rPr lang="en-US" sz="1350" dirty="0">
                          <a:effectLst/>
                        </a:rPr>
                        <a:t>F.K</a:t>
                      </a:r>
                      <a:endParaRPr lang="en-US" sz="1200" dirty="0">
                        <a:effectLst/>
                        <a:latin typeface="Times New Roman"/>
                        <a:ea typeface="Times New Roman"/>
                        <a:cs typeface="Mangal"/>
                      </a:endParaRPr>
                    </a:p>
                  </a:txBody>
                  <a:tcPr marL="9525" marR="9525" marT="9525" marB="9525"/>
                </a:tc>
              </a:tr>
            </a:tbl>
          </a:graphicData>
        </a:graphic>
      </p:graphicFrame>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rigin">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Custom 1">
      <a:majorFont>
        <a:latin typeface="Cambria"/>
        <a:ea typeface=""/>
        <a:cs typeface=""/>
      </a:majorFont>
      <a:minorFont>
        <a:latin typeface="Cambria"/>
        <a:ea typeface=""/>
        <a:cs typeface=""/>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Origin</Template>
  <TotalTime>494</TotalTime>
  <Words>865</Words>
  <Application>Microsoft Office PowerPoint</Application>
  <PresentationFormat>On-screen Show (4:3)</PresentationFormat>
  <Paragraphs>594</Paragraphs>
  <Slides>64</Slides>
  <Notes>0</Notes>
  <HiddenSlides>0</HiddenSlides>
  <MMClips>0</MMClips>
  <ScaleCrop>false</ScaleCrop>
  <HeadingPairs>
    <vt:vector size="4" baseType="variant">
      <vt:variant>
        <vt:lpstr>Theme</vt:lpstr>
      </vt:variant>
      <vt:variant>
        <vt:i4>1</vt:i4>
      </vt:variant>
      <vt:variant>
        <vt:lpstr>Slide Titles</vt:lpstr>
      </vt:variant>
      <vt:variant>
        <vt:i4>64</vt:i4>
      </vt:variant>
    </vt:vector>
  </HeadingPairs>
  <TitlesOfParts>
    <vt:vector size="65" baseType="lpstr">
      <vt:lpstr>Origin</vt:lpstr>
      <vt:lpstr>SOCIETY MANAGEMENT SYSTEM</vt:lpstr>
      <vt:lpstr>INDEX</vt:lpstr>
      <vt:lpstr>Scope of Project</vt:lpstr>
      <vt:lpstr>PowerPoint Presentation</vt:lpstr>
      <vt:lpstr>PowerPoint Presentation</vt:lpstr>
      <vt:lpstr>Objectives of System</vt:lpstr>
      <vt:lpstr>Global Use case Diagram</vt:lpstr>
      <vt:lpstr>Class Diagram</vt:lpstr>
      <vt:lpstr>List of Database-Tables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Gallery:- </vt:lpstr>
      <vt:lpstr>About Us:-</vt:lpstr>
      <vt:lpstr>PowerPoint Presentation</vt:lpstr>
      <vt:lpstr>Contact Us:- </vt:lpstr>
      <vt:lpstr>Feedback</vt:lpstr>
      <vt:lpstr>User Registration</vt:lpstr>
      <vt:lpstr>Member Login (Super Admin)</vt:lpstr>
      <vt:lpstr>Admin Dashboard</vt:lpstr>
      <vt:lpstr>Maintain State</vt:lpstr>
      <vt:lpstr>Add State</vt:lpstr>
      <vt:lpstr>PowerPoint Presentation</vt:lpstr>
      <vt:lpstr>Maintain District</vt:lpstr>
      <vt:lpstr> Maintain City:- </vt:lpstr>
      <vt:lpstr>Maintain Society:</vt:lpstr>
      <vt:lpstr>Change Password:- </vt:lpstr>
      <vt:lpstr>Society Admin Dashboard :- </vt:lpstr>
      <vt:lpstr>Maintain Society:- </vt:lpstr>
      <vt:lpstr>Maintain Society Employee </vt:lpstr>
      <vt:lpstr>Maintain Society Expenses:- </vt:lpstr>
      <vt:lpstr>Maintain Revenue :- </vt:lpstr>
      <vt:lpstr>Maintain Parking :-</vt:lpstr>
      <vt:lpstr>Update Parking:- </vt:lpstr>
      <vt:lpstr>Building Admin Dashboard </vt:lpstr>
      <vt:lpstr>Maintain Flat Detail : </vt:lpstr>
      <vt:lpstr>Maintain Flat Member : </vt:lpstr>
      <vt:lpstr>Maintain Flat Payment </vt:lpstr>
      <vt:lpstr>Maintain Building Expenses </vt:lpstr>
      <vt:lpstr>Maintain Notice Board : </vt:lpstr>
      <vt:lpstr>Flat Member Dashboard :  </vt:lpstr>
      <vt:lpstr>Maintain Payment :</vt:lpstr>
      <vt:lpstr>Reports View Employee :  </vt:lpstr>
      <vt:lpstr>View Flat Member :</vt:lpstr>
      <vt:lpstr>View Notice :</vt:lpstr>
      <vt:lpstr>All User List :</vt:lpstr>
      <vt:lpstr>City wise Society Report </vt:lpstr>
      <vt:lpstr>Society wise Employee List </vt:lpstr>
      <vt:lpstr>Society wise Revenue Report </vt:lpstr>
      <vt:lpstr>Building wise Expenses Report</vt:lpstr>
      <vt:lpstr>View Feedback :</vt:lpstr>
      <vt:lpstr>View Contact Message :</vt:lpstr>
      <vt:lpstr>Drawbacks &amp; Limitations</vt:lpstr>
      <vt:lpstr>Future Enhancements </vt:lpstr>
      <vt:lpstr>Conclusion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MCA-ATB</dc:creator>
  <cp:lastModifiedBy>Anjali</cp:lastModifiedBy>
  <cp:revision>164</cp:revision>
  <dcterms:created xsi:type="dcterms:W3CDTF">2020-09-16T05:50:07Z</dcterms:created>
  <dcterms:modified xsi:type="dcterms:W3CDTF">2021-08-13T05:44:20Z</dcterms:modified>
</cp:coreProperties>
</file>

<file path=docProps/thumbnail.jpeg>
</file>